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3.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4.bin" ContentType="application/vnd.openxmlformats-officedocument.oleObject"/>
  <Override PartName="/ppt/notesSlides/notesSlide18.xml" ContentType="application/vnd.openxmlformats-officedocument.presentationml.notesSlide+xml"/>
  <Override PartName="/ppt/embeddings/oleObject5.bin" ContentType="application/vnd.openxmlformats-officedocument.oleObject"/>
  <Override PartName="/ppt/notesSlides/notesSlide19.xml" ContentType="application/vnd.openxmlformats-officedocument.presentationml.notesSlide+xml"/>
  <Override PartName="/ppt/embeddings/oleObject6.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7.bin" ContentType="application/vnd.openxmlformats-officedocument.oleObject"/>
  <Override PartName="/ppt/notesSlides/notesSlide28.xml" ContentType="application/vnd.openxmlformats-officedocument.presentationml.notesSlide+xml"/>
  <Override PartName="/ppt/embeddings/oleObject8.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76" r:id="rId2"/>
    <p:sldId id="311" r:id="rId3"/>
    <p:sldId id="312" r:id="rId4"/>
    <p:sldId id="313" r:id="rId5"/>
    <p:sldId id="314" r:id="rId6"/>
    <p:sldId id="315" r:id="rId7"/>
    <p:sldId id="316" r:id="rId8"/>
    <p:sldId id="277" r:id="rId9"/>
    <p:sldId id="265" r:id="rId10"/>
    <p:sldId id="266" r:id="rId11"/>
    <p:sldId id="268" r:id="rId12"/>
    <p:sldId id="269" r:id="rId13"/>
    <p:sldId id="267" r:id="rId14"/>
    <p:sldId id="261" r:id="rId15"/>
    <p:sldId id="262" r:id="rId16"/>
    <p:sldId id="263" r:id="rId17"/>
    <p:sldId id="260" r:id="rId18"/>
    <p:sldId id="290" r:id="rId19"/>
    <p:sldId id="258" r:id="rId20"/>
    <p:sldId id="289" r:id="rId21"/>
    <p:sldId id="256" r:id="rId22"/>
    <p:sldId id="257" r:id="rId23"/>
    <p:sldId id="264" r:id="rId24"/>
    <p:sldId id="298" r:id="rId25"/>
    <p:sldId id="275" r:id="rId26"/>
    <p:sldId id="287" r:id="rId27"/>
    <p:sldId id="285" r:id="rId28"/>
    <p:sldId id="286" r:id="rId29"/>
    <p:sldId id="270" r:id="rId30"/>
    <p:sldId id="271" r:id="rId31"/>
    <p:sldId id="272" r:id="rId32"/>
    <p:sldId id="273" r:id="rId33"/>
    <p:sldId id="279" r:id="rId34"/>
    <p:sldId id="278" r:id="rId35"/>
    <p:sldId id="280" r:id="rId36"/>
    <p:sldId id="281" r:id="rId37"/>
    <p:sldId id="284" r:id="rId38"/>
    <p:sldId id="282" r:id="rId39"/>
    <p:sldId id="283" r:id="rId40"/>
    <p:sldId id="296" r:id="rId41"/>
    <p:sldId id="297" r:id="rId42"/>
    <p:sldId id="306" r:id="rId43"/>
    <p:sldId id="304" r:id="rId44"/>
    <p:sldId id="305" r:id="rId45"/>
    <p:sldId id="307" r:id="rId46"/>
    <p:sldId id="308" r:id="rId47"/>
    <p:sldId id="309" r:id="rId48"/>
    <p:sldId id="310" r:id="rId49"/>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114" d="100"/>
          <a:sy n="114" d="100"/>
        </p:scale>
        <p:origin x="6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7FA30-50B0-D849-841F-9C06BC1253E2}" type="datetimeFigureOut">
              <a:rPr lang="sv-SE" smtClean="0"/>
              <a:t>2014-03-20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D931F-F7A6-E844-A7C8-758BB3B702A7}" type="slidenum">
              <a:rPr lang="sv-SE" smtClean="0"/>
              <a:t>‹Nr.›</a:t>
            </a:fld>
            <a:endParaRPr lang="sv-SE"/>
          </a:p>
        </p:txBody>
      </p:sp>
    </p:spTree>
    <p:extLst>
      <p:ext uri="{BB962C8B-B14F-4D97-AF65-F5344CB8AC3E}">
        <p14:creationId xmlns:p14="http://schemas.microsoft.com/office/powerpoint/2010/main" val="39745784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B24C8765-7B95-8A43-8060-937B28BC1865}" type="slidenum">
              <a:rPr lang="sv-SE" sz="1200"/>
              <a:pPr/>
              <a:t>2</a:t>
            </a:fld>
            <a:endParaRPr lang="sv-SE" sz="1200"/>
          </a:p>
        </p:txBody>
      </p:sp>
      <p:sp>
        <p:nvSpPr>
          <p:cNvPr id="30722" name="Rectangle 2"/>
          <p:cNvSpPr>
            <a:spLocks noGrp="1" noRot="1" noChangeAspect="1" noChangeArrowheads="1"/>
          </p:cNvSpPr>
          <p:nvPr>
            <p:ph type="sldImg"/>
          </p:nvPr>
        </p:nvSpPr>
        <p:spPr>
          <a:xfrm>
            <a:off x="1184275" y="708025"/>
            <a:ext cx="4535488" cy="3402013"/>
          </a:xfrm>
          <a:solidFill>
            <a:srgbClr val="FFFFFF"/>
          </a:solidFill>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xfrm>
            <a:off x="941388" y="4322763"/>
            <a:ext cx="5019675" cy="4110037"/>
          </a:xfrm>
          <a:solidFill>
            <a:srgbClr val="FFFFFF"/>
          </a:solidFill>
          <a:ln>
            <a:solidFill>
              <a:srgbClr val="000000"/>
            </a:solidFill>
            <a:miter lim="800000"/>
            <a:headEnd/>
            <a:tailEnd/>
          </a:ln>
        </p:spPr>
        <p:txBody>
          <a:bodyPr/>
          <a:lstStyle/>
          <a:p>
            <a:pPr eaLnBrk="1" hangingPunct="1"/>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89B61D-2097-5C48-9432-E8886AE78059}" type="slidenum">
              <a:rPr lang="sv-SE"/>
              <a:pPr>
                <a:defRPr/>
              </a:pPr>
              <a:t>12</a:t>
            </a:fld>
            <a:endParaRPr lang="sv-SE"/>
          </a:p>
        </p:txBody>
      </p:sp>
      <p:sp>
        <p:nvSpPr>
          <p:cNvPr id="686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sv-SE"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AAAFE7-912B-BA4D-97BF-279BBB17E5DE}" type="slidenum">
              <a:rPr lang="sv-SE"/>
              <a:pPr>
                <a:defRPr/>
              </a:pPr>
              <a:t>13</a:t>
            </a:fld>
            <a:endParaRPr lang="sv-SE"/>
          </a:p>
        </p:txBody>
      </p:sp>
      <p:sp>
        <p:nvSpPr>
          <p:cNvPr id="1658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sv-SE"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9B9BF-5DBF-DB40-B671-43BA7440670A}" type="slidenum">
              <a:rPr lang="sv-SE"/>
              <a:pPr/>
              <a:t>14</a:t>
            </a:fld>
            <a:endParaRPr lang="sv-SE"/>
          </a:p>
        </p:txBody>
      </p:sp>
      <p:sp>
        <p:nvSpPr>
          <p:cNvPr id="43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8C11B-C8BE-9C4E-935C-2C56609DD73C}" type="slidenum">
              <a:rPr lang="sv-SE"/>
              <a:pPr/>
              <a:t>15</a:t>
            </a:fld>
            <a:endParaRPr lang="sv-SE"/>
          </a:p>
        </p:txBody>
      </p:sp>
      <p:sp>
        <p:nvSpPr>
          <p:cNvPr id="45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763D3-C205-A44F-89EF-82A1D5F69D93}" type="slidenum">
              <a:rPr lang="sv-SE"/>
              <a:pPr/>
              <a:t>16</a:t>
            </a:fld>
            <a:endParaRPr lang="sv-SE"/>
          </a:p>
        </p:txBody>
      </p:sp>
      <p:sp>
        <p:nvSpPr>
          <p:cNvPr id="47106" name="Rectangle 2"/>
          <p:cNvSpPr>
            <a:spLocks noGrp="1" noRot="1" noChangeAspect="1" noChangeArrowheads="1"/>
          </p:cNvSpPr>
          <p:nvPr>
            <p:ph type="sldImg"/>
          </p:nvPr>
        </p:nvSpPr>
        <p:spPr bwMode="auto">
          <a:xfrm>
            <a:off x="1192213" y="706438"/>
            <a:ext cx="4524375" cy="33940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bwMode="auto">
          <a:xfrm>
            <a:off x="931863" y="4311650"/>
            <a:ext cx="5046662" cy="41703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C1069-9179-A540-8A17-A38BDBBCA487}" type="slidenum">
              <a:rPr lang="sv-SE"/>
              <a:pPr/>
              <a:t>17</a:t>
            </a:fld>
            <a:endParaRPr lang="sv-SE"/>
          </a:p>
        </p:txBody>
      </p:sp>
      <p:sp>
        <p:nvSpPr>
          <p:cNvPr id="14338" name="Rectangle 2"/>
          <p:cNvSpPr>
            <a:spLocks noGrp="1" noRot="1" noChangeAspect="1" noChangeArrowheads="1"/>
          </p:cNvSpPr>
          <p:nvPr>
            <p:ph type="sldImg"/>
          </p:nvPr>
        </p:nvSpPr>
        <p:spPr bwMode="auto">
          <a:xfrm>
            <a:off x="1184275" y="708025"/>
            <a:ext cx="4535488" cy="34020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bwMode="auto">
          <a:xfrm>
            <a:off x="941388" y="4322763"/>
            <a:ext cx="5019675" cy="41100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32224-AC85-EA44-ABB1-A9C4EBB70957}" type="slidenum">
              <a:rPr lang="sv-SE"/>
              <a:pPr/>
              <a:t>18</a:t>
            </a:fld>
            <a:endParaRPr lang="sv-SE"/>
          </a:p>
        </p:txBody>
      </p:sp>
      <p:sp>
        <p:nvSpPr>
          <p:cNvPr id="7170" name="Rectangle 2"/>
          <p:cNvSpPr>
            <a:spLocks noGrp="1" noRot="1" noChangeAspect="1" noChangeArrowheads="1"/>
          </p:cNvSpPr>
          <p:nvPr>
            <p:ph type="sldImg"/>
          </p:nvPr>
        </p:nvSpPr>
        <p:spPr bwMode="auto">
          <a:xfrm>
            <a:off x="1192213" y="706438"/>
            <a:ext cx="4524375" cy="33940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bwMode="auto">
          <a:xfrm>
            <a:off x="931863" y="4311650"/>
            <a:ext cx="5046662" cy="41703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95838-67C9-1F4C-8F77-23DDD694325C}" type="slidenum">
              <a:rPr lang="sv-SE"/>
              <a:pPr/>
              <a:t>19</a:t>
            </a:fld>
            <a:endParaRPr lang="sv-SE"/>
          </a:p>
        </p:txBody>
      </p:sp>
      <p:sp>
        <p:nvSpPr>
          <p:cNvPr id="18434" name="Rectangle 2"/>
          <p:cNvSpPr>
            <a:spLocks noGrp="1" noRot="1" noChangeAspect="1" noChangeArrowheads="1"/>
          </p:cNvSpPr>
          <p:nvPr>
            <p:ph type="sldImg"/>
          </p:nvPr>
        </p:nvSpPr>
        <p:spPr bwMode="auto">
          <a:xfrm>
            <a:off x="1184275" y="708025"/>
            <a:ext cx="4535488" cy="34020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xfrm>
            <a:off x="941388" y="4322763"/>
            <a:ext cx="5019675" cy="41100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1D7D0-44B8-2546-8420-9F4C334D83A5}" type="slidenum">
              <a:rPr lang="sv-SE"/>
              <a:pPr/>
              <a:t>20</a:t>
            </a:fld>
            <a:endParaRPr lang="sv-SE"/>
          </a:p>
        </p:txBody>
      </p:sp>
      <p:sp>
        <p:nvSpPr>
          <p:cNvPr id="460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B8ADE1-3F59-FA49-A186-984ACFE75C7F}" type="slidenum">
              <a:rPr lang="sv-SE"/>
              <a:pPr>
                <a:defRPr/>
              </a:pPr>
              <a:t>23</a:t>
            </a:fld>
            <a:endParaRPr lang="sv-SE"/>
          </a:p>
        </p:txBody>
      </p:sp>
      <p:sp>
        <p:nvSpPr>
          <p:cNvPr id="942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sv-SE"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DE3BDA97-F186-D840-910B-7DFEF9AB3F2E}" type="slidenum">
              <a:rPr lang="sv-SE" sz="1200"/>
              <a:pPr/>
              <a:t>3</a:t>
            </a:fld>
            <a:endParaRPr lang="sv-SE" sz="1200"/>
          </a:p>
        </p:txBody>
      </p:sp>
      <p:sp>
        <p:nvSpPr>
          <p:cNvPr id="55298" name="Rectangle 2"/>
          <p:cNvSpPr>
            <a:spLocks noGrp="1" noRot="1" noChangeAspect="1" noChangeArrowheads="1"/>
          </p:cNvSpPr>
          <p:nvPr>
            <p:ph type="sldImg"/>
          </p:nvPr>
        </p:nvSpPr>
        <p:spPr>
          <a:xfrm>
            <a:off x="1184275" y="708025"/>
            <a:ext cx="4535488" cy="3402013"/>
          </a:xfrm>
          <a:solidFill>
            <a:srgbClr val="FFFFFF"/>
          </a:solidFill>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xfrm>
            <a:off x="941388" y="4322763"/>
            <a:ext cx="5019675" cy="4110037"/>
          </a:xfrm>
          <a:solidFill>
            <a:srgbClr val="FFFFFF"/>
          </a:solidFill>
          <a:ln>
            <a:solidFill>
              <a:srgbClr val="000000"/>
            </a:solidFill>
            <a:miter lim="800000"/>
            <a:headEnd/>
            <a:tailEnd/>
          </a:ln>
        </p:spPr>
        <p:txBody>
          <a:bodyPr/>
          <a:lstStyle/>
          <a:p>
            <a:pPr eaLnBrk="1" hangingPunct="1"/>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759AB924-999F-9D41-AD3D-137BEBC1A77D}" type="slidenum">
              <a:rPr lang="sv-SE"/>
              <a:pPr>
                <a:defRPr/>
              </a:pPr>
              <a:t>29</a:t>
            </a:fld>
            <a:endParaRPr lang="sv-SE"/>
          </a:p>
        </p:txBody>
      </p:sp>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74C10BCC-0A64-4F4C-8E89-E184A7ED6085}" type="slidenum">
              <a:rPr lang="sv-SE" sz="1200">
                <a:latin typeface="Arial" charset="0"/>
              </a:rPr>
              <a:pPr algn="r"/>
              <a:t>29</a:t>
            </a:fld>
            <a:endParaRPr lang="sv-SE" sz="1200">
              <a:latin typeface="Arial" charset="0"/>
            </a:endParaRPr>
          </a:p>
        </p:txBody>
      </p:sp>
      <p:sp>
        <p:nvSpPr>
          <p:cNvPr id="106499"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065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060B7E-7B74-1E4E-BA83-0FCA77C16288}" type="slidenum">
              <a:rPr lang="sv-SE"/>
              <a:pPr>
                <a:defRPr/>
              </a:pPr>
              <a:t>30</a:t>
            </a:fld>
            <a:endParaRPr lang="sv-SE"/>
          </a:p>
        </p:txBody>
      </p:sp>
      <p:sp>
        <p:nvSpPr>
          <p:cNvPr id="1003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sv-SE"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3A1B3D-53CC-C446-85FF-BFF47A927B69}" type="slidenum">
              <a:rPr lang="sv-SE"/>
              <a:pPr>
                <a:defRPr/>
              </a:pPr>
              <a:t>31</a:t>
            </a:fld>
            <a:endParaRPr lang="sv-SE"/>
          </a:p>
        </p:txBody>
      </p:sp>
      <p:sp>
        <p:nvSpPr>
          <p:cNvPr id="1085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sv-SE"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E401E7-99C3-2848-A11D-2366FA72AA25}" type="slidenum">
              <a:rPr lang="sv-SE"/>
              <a:pPr>
                <a:defRPr/>
              </a:pPr>
              <a:t>32</a:t>
            </a:fld>
            <a:endParaRPr lang="sv-SE"/>
          </a:p>
        </p:txBody>
      </p:sp>
      <p:sp>
        <p:nvSpPr>
          <p:cNvPr id="1024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sv-SE"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045E9-0B36-EC4E-B4EA-21344F7D62E2}" type="slidenum">
              <a:rPr lang="sv-SE"/>
              <a:pPr/>
              <a:t>35</a:t>
            </a:fld>
            <a:endParaRPr lang="sv-SE"/>
          </a:p>
        </p:txBody>
      </p:sp>
      <p:sp>
        <p:nvSpPr>
          <p:cNvPr id="7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85BF0-3E5E-404B-82D0-FB099BB189E8}" type="slidenum">
              <a:rPr lang="sv-SE"/>
              <a:pPr/>
              <a:t>36</a:t>
            </a:fld>
            <a:endParaRPr lang="sv-SE"/>
          </a:p>
        </p:txBody>
      </p:sp>
      <p:sp>
        <p:nvSpPr>
          <p:cNvPr id="9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EB7BCD-B7B6-BC43-91AA-B42079172444}" type="slidenum">
              <a:rPr lang="sv-SE"/>
              <a:pPr/>
              <a:t>37</a:t>
            </a:fld>
            <a:endParaRPr lang="sv-SE"/>
          </a:p>
        </p:txBody>
      </p:sp>
      <p:sp>
        <p:nvSpPr>
          <p:cNvPr id="38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A522C-51D0-0449-A165-630B111F6486}" type="slidenum">
              <a:rPr lang="sv-SE"/>
              <a:pPr/>
              <a:t>38</a:t>
            </a:fld>
            <a:endParaRPr lang="sv-SE"/>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3172B-D826-2446-82DE-F6E91A5F5141}" type="slidenum">
              <a:rPr lang="sv-SE"/>
              <a:pPr/>
              <a:t>39</a:t>
            </a:fld>
            <a:endParaRPr lang="sv-SE"/>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5084A7-FA1C-A64B-95B3-9FB82922B238}" type="slidenum">
              <a:rPr lang="sv-SE" sz="1200"/>
              <a:pPr/>
              <a:t>40</a:t>
            </a:fld>
            <a:endParaRPr lang="sv-SE" sz="1200"/>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a:noFill/>
        </p:spPr>
        <p:txBody>
          <a:bodyPr/>
          <a:lstStyle/>
          <a:p>
            <a:pPr eaLnBrk="1" hangingPunct="1"/>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EEA71F99-B6BF-D34B-8FD2-A3E54391FD20}" type="slidenum">
              <a:rPr lang="sv-SE" sz="1200"/>
              <a:pPr/>
              <a:t>4</a:t>
            </a:fld>
            <a:endParaRPr lang="sv-SE" sz="1200"/>
          </a:p>
        </p:txBody>
      </p:sp>
      <p:sp>
        <p:nvSpPr>
          <p:cNvPr id="57346" name="Rectangle 2"/>
          <p:cNvSpPr>
            <a:spLocks noGrp="1" noRot="1" noChangeAspect="1" noChangeArrowheads="1"/>
          </p:cNvSpPr>
          <p:nvPr>
            <p:ph type="sldImg"/>
          </p:nvPr>
        </p:nvSpPr>
        <p:spPr>
          <a:xfrm>
            <a:off x="1184275" y="708025"/>
            <a:ext cx="4535488" cy="3402013"/>
          </a:xfrm>
          <a:solidFill>
            <a:srgbClr val="FFFFFF"/>
          </a:solidFill>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xfrm>
            <a:off x="941388" y="4322763"/>
            <a:ext cx="5019675" cy="4110037"/>
          </a:xfrm>
          <a:solidFill>
            <a:srgbClr val="FFFFFF"/>
          </a:solidFill>
          <a:ln>
            <a:solidFill>
              <a:srgbClr val="000000"/>
            </a:solidFill>
            <a:miter lim="800000"/>
            <a:headEnd/>
            <a:tailEnd/>
          </a:ln>
        </p:spPr>
        <p:txBody>
          <a:bodyPr/>
          <a:lstStyle/>
          <a:p>
            <a:pPr eaLnBrk="1" hangingPunct="1"/>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A890E6-53E3-124C-8C36-15B31F98FB8F}" type="slidenum">
              <a:rPr lang="sv-SE" sz="1200"/>
              <a:pPr/>
              <a:t>41</a:t>
            </a:fld>
            <a:endParaRPr lang="sv-SE" sz="1200"/>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a:noFill/>
        </p:spPr>
        <p:txBody>
          <a:bodyPr/>
          <a:lstStyle/>
          <a:p>
            <a:pPr eaLnBrk="1" hangingPunct="1"/>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C0F0086F-E43D-234D-B4AF-0D3476FFB246}" type="slidenum">
              <a:rPr lang="sv-SE" sz="1200"/>
              <a:pPr/>
              <a:t>5</a:t>
            </a:fld>
            <a:endParaRPr lang="sv-SE" sz="1200"/>
          </a:p>
        </p:txBody>
      </p:sp>
      <p:sp>
        <p:nvSpPr>
          <p:cNvPr id="59394" name="Rectangle 2"/>
          <p:cNvSpPr>
            <a:spLocks noGrp="1" noRot="1" noChangeAspect="1" noChangeArrowheads="1"/>
          </p:cNvSpPr>
          <p:nvPr>
            <p:ph type="sldImg"/>
          </p:nvPr>
        </p:nvSpPr>
        <p:spPr>
          <a:xfrm>
            <a:off x="1184275" y="708025"/>
            <a:ext cx="4535488" cy="3402013"/>
          </a:xfrm>
          <a:solidFill>
            <a:srgbClr val="FFFFFF"/>
          </a:solidFill>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xfrm>
            <a:off x="941388" y="4322763"/>
            <a:ext cx="5019675" cy="4110037"/>
          </a:xfrm>
          <a:solidFill>
            <a:srgbClr val="FFFFFF"/>
          </a:solidFill>
          <a:ln>
            <a:solidFill>
              <a:srgbClr val="000000"/>
            </a:solidFill>
            <a:miter lim="800000"/>
            <a:headEnd/>
            <a:tailEnd/>
          </a:ln>
        </p:spPr>
        <p:txBody>
          <a:bodyPr/>
          <a:lstStyle/>
          <a:p>
            <a:pPr eaLnBrk="1" hangingPunct="1"/>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4FD28ADD-159D-CE47-9EA1-ECB9870DD0B3}" type="slidenum">
              <a:rPr lang="sv-SE" sz="1200"/>
              <a:pPr/>
              <a:t>6</a:t>
            </a:fld>
            <a:endParaRPr lang="sv-SE" sz="1200"/>
          </a:p>
        </p:txBody>
      </p:sp>
      <p:sp>
        <p:nvSpPr>
          <p:cNvPr id="61442" name="Rectangle 2"/>
          <p:cNvSpPr>
            <a:spLocks noGrp="1" noRot="1" noChangeAspect="1" noChangeArrowheads="1"/>
          </p:cNvSpPr>
          <p:nvPr>
            <p:ph type="sldImg"/>
          </p:nvPr>
        </p:nvSpPr>
        <p:spPr>
          <a:xfrm>
            <a:off x="1184275" y="708025"/>
            <a:ext cx="4535488" cy="3402013"/>
          </a:xfrm>
          <a:solidFill>
            <a:srgbClr val="FFFFFF"/>
          </a:solidFill>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a:xfrm>
            <a:off x="941388" y="4322763"/>
            <a:ext cx="5019675" cy="4110037"/>
          </a:xfrm>
          <a:solidFill>
            <a:srgbClr val="FFFFFF"/>
          </a:solidFill>
          <a:ln>
            <a:solidFill>
              <a:srgbClr val="000000"/>
            </a:solidFill>
            <a:miter lim="800000"/>
            <a:headEnd/>
            <a:tailEnd/>
          </a:ln>
        </p:spPr>
        <p:txBody>
          <a:bodyPr/>
          <a:lstStyle/>
          <a:p>
            <a:pPr eaLnBrk="1" hangingPunct="1"/>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9A07E5C8-8E6B-1746-8914-961D2F18F0FA}" type="slidenum">
              <a:rPr lang="sv-SE" sz="1200"/>
              <a:pPr/>
              <a:t>7</a:t>
            </a:fld>
            <a:endParaRPr lang="sv-SE" sz="1200"/>
          </a:p>
        </p:txBody>
      </p:sp>
      <p:sp>
        <p:nvSpPr>
          <p:cNvPr id="32770" name="Rectangle 2"/>
          <p:cNvSpPr>
            <a:spLocks noGrp="1" noRot="1" noChangeAspect="1" noChangeArrowheads="1"/>
          </p:cNvSpPr>
          <p:nvPr>
            <p:ph type="sldImg"/>
          </p:nvPr>
        </p:nvSpPr>
        <p:spPr>
          <a:xfrm>
            <a:off x="1184275" y="708025"/>
            <a:ext cx="4535488" cy="3402013"/>
          </a:xfrm>
          <a:solidFill>
            <a:srgbClr val="FFFFFF"/>
          </a:solidFill>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xfrm>
            <a:off x="941388" y="4322763"/>
            <a:ext cx="5019675" cy="4110037"/>
          </a:xfrm>
          <a:solidFill>
            <a:srgbClr val="FFFFFF"/>
          </a:solidFill>
          <a:ln>
            <a:solidFill>
              <a:srgbClr val="000000"/>
            </a:solidFill>
            <a:miter lim="800000"/>
            <a:headEnd/>
            <a:tailEnd/>
          </a:ln>
        </p:spPr>
        <p:txBody>
          <a:bodyPr/>
          <a:lstStyle/>
          <a:p>
            <a:pPr eaLnBrk="1" hangingPunct="1"/>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B08C35-7D16-7E49-B990-2D131C68D023}" type="slidenum">
              <a:rPr lang="sv-SE"/>
              <a:pPr>
                <a:defRPr/>
              </a:pPr>
              <a:t>9</a:t>
            </a:fld>
            <a:endParaRPr lang="sv-SE"/>
          </a:p>
        </p:txBody>
      </p:sp>
      <p:sp>
        <p:nvSpPr>
          <p:cNvPr id="14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291" name="Rectangle 3"/>
          <p:cNvSpPr>
            <a:spLocks noGrp="1" noChangeArrowheads="1"/>
          </p:cNvSpPr>
          <p:nvPr>
            <p:ph type="body" idx="1"/>
          </p:nvPr>
        </p:nvSpPr>
        <p:spPr/>
        <p:txBody>
          <a:bodyPr/>
          <a:lstStyle/>
          <a:p>
            <a:pPr>
              <a:defRPr/>
            </a:pPr>
            <a:endParaRPr lang="sv-SE"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B303B1-4016-2340-98CE-F219BF331829}" type="slidenum">
              <a:rPr lang="sv-SE"/>
              <a:pPr>
                <a:defRPr/>
              </a:pPr>
              <a:t>10</a:t>
            </a:fld>
            <a:endParaRPr lang="sv-SE"/>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939" name="Rectangle 3"/>
          <p:cNvSpPr>
            <a:spLocks noGrp="1" noChangeArrowheads="1"/>
          </p:cNvSpPr>
          <p:nvPr>
            <p:ph type="body" idx="1"/>
          </p:nvPr>
        </p:nvSpPr>
        <p:spPr/>
        <p:txBody>
          <a:bodyPr/>
          <a:lstStyle/>
          <a:p>
            <a:pPr>
              <a:defRPr/>
            </a:pPr>
            <a:endParaRPr lang="sv-SE"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B0C835-4623-F046-A516-55E8307A1D6E}" type="slidenum">
              <a:rPr lang="sv-SE"/>
              <a:pPr>
                <a:defRPr/>
              </a:pPr>
              <a:t>11</a:t>
            </a:fld>
            <a:endParaRPr lang="sv-SE"/>
          </a:p>
        </p:txBody>
      </p:sp>
      <p:sp>
        <p:nvSpPr>
          <p:cNvPr id="14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435" name="Rectangle 3"/>
          <p:cNvSpPr>
            <a:spLocks noGrp="1" noChangeArrowheads="1"/>
          </p:cNvSpPr>
          <p:nvPr>
            <p:ph type="body" idx="1"/>
          </p:nvPr>
        </p:nvSpPr>
        <p:spPr/>
        <p:txBody>
          <a:bodyPr/>
          <a:lstStyle/>
          <a:p>
            <a:pPr>
              <a:defRPr/>
            </a:pPr>
            <a:endParaRPr lang="sv-SE"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856EBF6-6713-6740-9DA3-C89D265281FB}" type="datetimeFigureOut">
              <a:rPr lang="sv-SE" smtClean="0"/>
              <a:t>2014-03-20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18312E-25CB-6748-8B13-E2EE0818B290}" type="slidenum">
              <a:rPr lang="sv-SE" smtClean="0"/>
              <a:t>‹Nr.›</a:t>
            </a:fld>
            <a:endParaRPr lang="sv-SE"/>
          </a:p>
        </p:txBody>
      </p:sp>
    </p:spTree>
    <p:extLst>
      <p:ext uri="{BB962C8B-B14F-4D97-AF65-F5344CB8AC3E}">
        <p14:creationId xmlns:p14="http://schemas.microsoft.com/office/powerpoint/2010/main" val="190584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856EBF6-6713-6740-9DA3-C89D265281FB}" type="datetimeFigureOut">
              <a:rPr lang="sv-SE" smtClean="0"/>
              <a:t>2014-03-20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18312E-25CB-6748-8B13-E2EE0818B290}" type="slidenum">
              <a:rPr lang="sv-SE" smtClean="0"/>
              <a:t>‹Nr.›</a:t>
            </a:fld>
            <a:endParaRPr lang="sv-SE"/>
          </a:p>
        </p:txBody>
      </p:sp>
    </p:spTree>
    <p:extLst>
      <p:ext uri="{BB962C8B-B14F-4D97-AF65-F5344CB8AC3E}">
        <p14:creationId xmlns:p14="http://schemas.microsoft.com/office/powerpoint/2010/main" val="22550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856EBF6-6713-6740-9DA3-C89D265281FB}" type="datetimeFigureOut">
              <a:rPr lang="sv-SE" smtClean="0"/>
              <a:t>2014-03-20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18312E-25CB-6748-8B13-E2EE0818B290}" type="slidenum">
              <a:rPr lang="sv-SE" smtClean="0"/>
              <a:t>‹Nr.›</a:t>
            </a:fld>
            <a:endParaRPr lang="sv-SE"/>
          </a:p>
        </p:txBody>
      </p:sp>
    </p:spTree>
    <p:extLst>
      <p:ext uri="{BB962C8B-B14F-4D97-AF65-F5344CB8AC3E}">
        <p14:creationId xmlns:p14="http://schemas.microsoft.com/office/powerpoint/2010/main" val="4068731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sv-SE"/>
          </a:p>
        </p:txBody>
      </p:sp>
      <p:sp>
        <p:nvSpPr>
          <p:cNvPr id="3" name="Rectangle 5"/>
          <p:cNvSpPr>
            <a:spLocks noGrp="1" noChangeArrowheads="1"/>
          </p:cNvSpPr>
          <p:nvPr>
            <p:ph type="ftr" sz="quarter" idx="11"/>
          </p:nvPr>
        </p:nvSpPr>
        <p:spPr>
          <a:ln/>
        </p:spPr>
        <p:txBody>
          <a:bodyPr/>
          <a:lstStyle>
            <a:lvl1pPr>
              <a:defRPr/>
            </a:lvl1pPr>
          </a:lstStyle>
          <a:p>
            <a:endParaRPr lang="sv-SE"/>
          </a:p>
        </p:txBody>
      </p:sp>
    </p:spTree>
    <p:extLst>
      <p:ext uri="{BB962C8B-B14F-4D97-AF65-F5344CB8AC3E}">
        <p14:creationId xmlns:p14="http://schemas.microsoft.com/office/powerpoint/2010/main" val="3322833143"/>
      </p:ext>
    </p:extLst>
  </p:cSld>
  <p:clrMapOvr>
    <a:masterClrMapping/>
  </p:clrMapOvr>
  <p:transition xmlns:p14="http://schemas.microsoft.com/office/powerpoint/2010/main" spd="med">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Rubrikbild">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sv-SE"/>
          </a:p>
        </p:txBody>
      </p:sp>
      <p:sp>
        <p:nvSpPr>
          <p:cNvPr id="3" name="Rectangle 5"/>
          <p:cNvSpPr>
            <a:spLocks noGrp="1" noChangeArrowheads="1"/>
          </p:cNvSpPr>
          <p:nvPr>
            <p:ph type="ftr" sz="quarter" idx="11"/>
          </p:nvPr>
        </p:nvSpPr>
        <p:spPr>
          <a:ln/>
        </p:spPr>
        <p:txBody>
          <a:bodyPr/>
          <a:lstStyle>
            <a:lvl1pPr>
              <a:defRPr/>
            </a:lvl1pPr>
          </a:lstStyle>
          <a:p>
            <a:endParaRPr lang="sv-SE"/>
          </a:p>
        </p:txBody>
      </p:sp>
    </p:spTree>
    <p:extLst>
      <p:ext uri="{BB962C8B-B14F-4D97-AF65-F5344CB8AC3E}">
        <p14:creationId xmlns:p14="http://schemas.microsoft.com/office/powerpoint/2010/main" val="348883293"/>
      </p:ext>
    </p:extLst>
  </p:cSld>
  <p:clrMapOvr>
    <a:masterClrMapping/>
  </p:clrMapOvr>
  <p:transition xmlns:p14="http://schemas.microsoft.com/office/powerpoint/2010/main" spd="med">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Rubrikbild">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sv-SE"/>
          </a:p>
        </p:txBody>
      </p:sp>
      <p:sp>
        <p:nvSpPr>
          <p:cNvPr id="3" name="Rectangle 5"/>
          <p:cNvSpPr>
            <a:spLocks noGrp="1" noChangeArrowheads="1"/>
          </p:cNvSpPr>
          <p:nvPr>
            <p:ph type="ftr" sz="quarter" idx="11"/>
          </p:nvPr>
        </p:nvSpPr>
        <p:spPr>
          <a:ln/>
        </p:spPr>
        <p:txBody>
          <a:bodyPr/>
          <a:lstStyle>
            <a:lvl1pPr>
              <a:defRPr/>
            </a:lvl1pPr>
          </a:lstStyle>
          <a:p>
            <a:endParaRPr lang="sv-SE"/>
          </a:p>
        </p:txBody>
      </p:sp>
    </p:spTree>
    <p:extLst>
      <p:ext uri="{BB962C8B-B14F-4D97-AF65-F5344CB8AC3E}">
        <p14:creationId xmlns:p14="http://schemas.microsoft.com/office/powerpoint/2010/main" val="4248429517"/>
      </p:ext>
    </p:extLst>
  </p:cSld>
  <p:clrMapOvr>
    <a:masterClrMapping/>
  </p:clrMapOvr>
  <p:transition xmlns:p14="http://schemas.microsoft.com/office/powerpoint/2010/main" spd="med">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Rubrikbild">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sv-SE"/>
          </a:p>
        </p:txBody>
      </p:sp>
      <p:sp>
        <p:nvSpPr>
          <p:cNvPr id="3" name="Rectangle 5"/>
          <p:cNvSpPr>
            <a:spLocks noGrp="1" noChangeArrowheads="1"/>
          </p:cNvSpPr>
          <p:nvPr>
            <p:ph type="ftr" sz="quarter" idx="11"/>
          </p:nvPr>
        </p:nvSpPr>
        <p:spPr>
          <a:ln/>
        </p:spPr>
        <p:txBody>
          <a:bodyPr/>
          <a:lstStyle>
            <a:lvl1pPr>
              <a:defRPr/>
            </a:lvl1pPr>
          </a:lstStyle>
          <a:p>
            <a:endParaRPr lang="sv-SE"/>
          </a:p>
        </p:txBody>
      </p:sp>
    </p:spTree>
    <p:extLst>
      <p:ext uri="{BB962C8B-B14F-4D97-AF65-F5344CB8AC3E}">
        <p14:creationId xmlns:p14="http://schemas.microsoft.com/office/powerpoint/2010/main" val="2891488516"/>
      </p:ext>
    </p:extLst>
  </p:cSld>
  <p:clrMapOvr>
    <a:masterClrMapping/>
  </p:clrMapOvr>
  <p:transition xmlns:p14="http://schemas.microsoft.com/office/powerpoint/2010/main" spd="med">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Rubrikbild">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sv-SE"/>
          </a:p>
        </p:txBody>
      </p:sp>
      <p:sp>
        <p:nvSpPr>
          <p:cNvPr id="3" name="Rectangle 5"/>
          <p:cNvSpPr>
            <a:spLocks noGrp="1" noChangeArrowheads="1"/>
          </p:cNvSpPr>
          <p:nvPr>
            <p:ph type="ftr" sz="quarter" idx="11"/>
          </p:nvPr>
        </p:nvSpPr>
        <p:spPr>
          <a:ln/>
        </p:spPr>
        <p:txBody>
          <a:bodyPr/>
          <a:lstStyle>
            <a:lvl1pPr>
              <a:defRPr/>
            </a:lvl1pPr>
          </a:lstStyle>
          <a:p>
            <a:endParaRPr lang="sv-SE"/>
          </a:p>
        </p:txBody>
      </p:sp>
    </p:spTree>
    <p:extLst>
      <p:ext uri="{BB962C8B-B14F-4D97-AF65-F5344CB8AC3E}">
        <p14:creationId xmlns:p14="http://schemas.microsoft.com/office/powerpoint/2010/main" val="2092154136"/>
      </p:ext>
    </p:extLst>
  </p:cSld>
  <p:clrMapOvr>
    <a:masterClrMapping/>
  </p:clrMapOvr>
  <p:transition xmlns:p14="http://schemas.microsoft.com/office/powerpoint/2010/mai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856EBF6-6713-6740-9DA3-C89D265281FB}" type="datetimeFigureOut">
              <a:rPr lang="sv-SE" smtClean="0"/>
              <a:t>2014-03-20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18312E-25CB-6748-8B13-E2EE0818B290}" type="slidenum">
              <a:rPr lang="sv-SE" smtClean="0"/>
              <a:t>‹Nr.›</a:t>
            </a:fld>
            <a:endParaRPr lang="sv-SE"/>
          </a:p>
        </p:txBody>
      </p:sp>
    </p:spTree>
    <p:extLst>
      <p:ext uri="{BB962C8B-B14F-4D97-AF65-F5344CB8AC3E}">
        <p14:creationId xmlns:p14="http://schemas.microsoft.com/office/powerpoint/2010/main" val="347761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856EBF6-6713-6740-9DA3-C89D265281FB}" type="datetimeFigureOut">
              <a:rPr lang="sv-SE" smtClean="0"/>
              <a:t>2014-03-20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18312E-25CB-6748-8B13-E2EE0818B290}" type="slidenum">
              <a:rPr lang="sv-SE" smtClean="0"/>
              <a:t>‹Nr.›</a:t>
            </a:fld>
            <a:endParaRPr lang="sv-SE"/>
          </a:p>
        </p:txBody>
      </p:sp>
    </p:spTree>
    <p:extLst>
      <p:ext uri="{BB962C8B-B14F-4D97-AF65-F5344CB8AC3E}">
        <p14:creationId xmlns:p14="http://schemas.microsoft.com/office/powerpoint/2010/main" val="425539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856EBF6-6713-6740-9DA3-C89D265281FB}" type="datetimeFigureOut">
              <a:rPr lang="sv-SE" smtClean="0"/>
              <a:t>2014-03-20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518312E-25CB-6748-8B13-E2EE0818B290}" type="slidenum">
              <a:rPr lang="sv-SE" smtClean="0"/>
              <a:t>‹Nr.›</a:t>
            </a:fld>
            <a:endParaRPr lang="sv-SE"/>
          </a:p>
        </p:txBody>
      </p:sp>
    </p:spTree>
    <p:extLst>
      <p:ext uri="{BB962C8B-B14F-4D97-AF65-F5344CB8AC3E}">
        <p14:creationId xmlns:p14="http://schemas.microsoft.com/office/powerpoint/2010/main" val="161628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856EBF6-6713-6740-9DA3-C89D265281FB}" type="datetimeFigureOut">
              <a:rPr lang="sv-SE" smtClean="0"/>
              <a:t>2014-03-20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518312E-25CB-6748-8B13-E2EE0818B290}" type="slidenum">
              <a:rPr lang="sv-SE" smtClean="0"/>
              <a:t>‹Nr.›</a:t>
            </a:fld>
            <a:endParaRPr lang="sv-SE"/>
          </a:p>
        </p:txBody>
      </p:sp>
    </p:spTree>
    <p:extLst>
      <p:ext uri="{BB962C8B-B14F-4D97-AF65-F5344CB8AC3E}">
        <p14:creationId xmlns:p14="http://schemas.microsoft.com/office/powerpoint/2010/main" val="189954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856EBF6-6713-6740-9DA3-C89D265281FB}" type="datetimeFigureOut">
              <a:rPr lang="sv-SE" smtClean="0"/>
              <a:t>2014-03-20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518312E-25CB-6748-8B13-E2EE0818B290}" type="slidenum">
              <a:rPr lang="sv-SE" smtClean="0"/>
              <a:t>‹Nr.›</a:t>
            </a:fld>
            <a:endParaRPr lang="sv-SE"/>
          </a:p>
        </p:txBody>
      </p:sp>
    </p:spTree>
    <p:extLst>
      <p:ext uri="{BB962C8B-B14F-4D97-AF65-F5344CB8AC3E}">
        <p14:creationId xmlns:p14="http://schemas.microsoft.com/office/powerpoint/2010/main" val="41860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856EBF6-6713-6740-9DA3-C89D265281FB}" type="datetimeFigureOut">
              <a:rPr lang="sv-SE" smtClean="0"/>
              <a:t>2014-03-20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518312E-25CB-6748-8B13-E2EE0818B290}" type="slidenum">
              <a:rPr lang="sv-SE" smtClean="0"/>
              <a:t>‹Nr.›</a:t>
            </a:fld>
            <a:endParaRPr lang="sv-SE"/>
          </a:p>
        </p:txBody>
      </p:sp>
    </p:spTree>
    <p:extLst>
      <p:ext uri="{BB962C8B-B14F-4D97-AF65-F5344CB8AC3E}">
        <p14:creationId xmlns:p14="http://schemas.microsoft.com/office/powerpoint/2010/main" val="389005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856EBF6-6713-6740-9DA3-C89D265281FB}" type="datetimeFigureOut">
              <a:rPr lang="sv-SE" smtClean="0"/>
              <a:t>2014-03-20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518312E-25CB-6748-8B13-E2EE0818B290}" type="slidenum">
              <a:rPr lang="sv-SE" smtClean="0"/>
              <a:t>‹Nr.›</a:t>
            </a:fld>
            <a:endParaRPr lang="sv-SE"/>
          </a:p>
        </p:txBody>
      </p:sp>
    </p:spTree>
    <p:extLst>
      <p:ext uri="{BB962C8B-B14F-4D97-AF65-F5344CB8AC3E}">
        <p14:creationId xmlns:p14="http://schemas.microsoft.com/office/powerpoint/2010/main" val="127222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856EBF6-6713-6740-9DA3-C89D265281FB}" type="datetimeFigureOut">
              <a:rPr lang="sv-SE" smtClean="0"/>
              <a:t>2014-03-20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518312E-25CB-6748-8B13-E2EE0818B290}" type="slidenum">
              <a:rPr lang="sv-SE" smtClean="0"/>
              <a:t>‹Nr.›</a:t>
            </a:fld>
            <a:endParaRPr lang="sv-SE"/>
          </a:p>
        </p:txBody>
      </p:sp>
    </p:spTree>
    <p:extLst>
      <p:ext uri="{BB962C8B-B14F-4D97-AF65-F5344CB8AC3E}">
        <p14:creationId xmlns:p14="http://schemas.microsoft.com/office/powerpoint/2010/main" val="163143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6EBF6-6713-6740-9DA3-C89D265281FB}" type="datetimeFigureOut">
              <a:rPr lang="sv-SE" smtClean="0"/>
              <a:t>2014-03-20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8312E-25CB-6748-8B13-E2EE0818B290}" type="slidenum">
              <a:rPr lang="sv-SE" smtClean="0"/>
              <a:t>‹Nr.›</a:t>
            </a:fld>
            <a:endParaRPr lang="sv-SE"/>
          </a:p>
        </p:txBody>
      </p:sp>
    </p:spTree>
    <p:extLst>
      <p:ext uri="{BB962C8B-B14F-4D97-AF65-F5344CB8AC3E}">
        <p14:creationId xmlns:p14="http://schemas.microsoft.com/office/powerpoint/2010/main" val="3484254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bin"/><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3.bin"/><Relationship Id="rId5" Type="http://schemas.openxmlformats.org/officeDocument/2006/relationships/image" Target="../media/image4.emf"/><Relationship Id="rId6" Type="http://schemas.openxmlformats.org/officeDocument/2006/relationships/image" Target="../media/image1.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4.bin"/><Relationship Id="rId5" Type="http://schemas.openxmlformats.org/officeDocument/2006/relationships/image" Target="../media/image6.emf"/><Relationship Id="rId6" Type="http://schemas.openxmlformats.org/officeDocument/2006/relationships/image" Target="../media/image1.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5.bin"/><Relationship Id="rId5"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6.bin"/><Relationship Id="rId5" Type="http://schemas.openxmlformats.org/officeDocument/2006/relationships/image" Target="../media/image9.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7.bin"/><Relationship Id="rId5"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8.bin"/><Relationship Id="rId5"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9.bin"/><Relationship Id="rId5" Type="http://schemas.openxmlformats.org/officeDocument/2006/relationships/image" Target="../media/image16.emf"/><Relationship Id="rId6" Type="http://schemas.openxmlformats.org/officeDocument/2006/relationships/oleObject" Target="../embeddings/oleObject10.bin"/><Relationship Id="rId7" Type="http://schemas.openxmlformats.org/officeDocument/2006/relationships/oleObject" Target="../embeddings/Microsoft_Word_97_-_2004-dokument1.doc"/><Relationship Id="rId8"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tags" Target="../tags/tag1.xml"/><Relationship Id="rId2"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2.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3.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sz="2000" dirty="0" smtClean="0"/>
              <a:t>Töres Theorell</a:t>
            </a:r>
            <a:br>
              <a:rPr lang="sv-SE" sz="2000" dirty="0" smtClean="0"/>
            </a:br>
            <a:r>
              <a:rPr lang="sv-SE" sz="2000" dirty="0"/>
              <a:t/>
            </a:r>
            <a:br>
              <a:rPr lang="sv-SE" sz="2000" dirty="0"/>
            </a:br>
            <a:r>
              <a:rPr lang="sv-SE" sz="2000" dirty="0" err="1" smtClean="0"/>
              <a:t>Tores.Theorell@stressforskning.su.se</a:t>
            </a:r>
            <a:r>
              <a:rPr lang="sv-SE" sz="2000" dirty="0" smtClean="0"/>
              <a:t/>
            </a:r>
            <a:br>
              <a:rPr lang="sv-SE" sz="2000" dirty="0" smtClean="0"/>
            </a:br>
            <a:r>
              <a:rPr lang="sv-SE" sz="2000" dirty="0"/>
              <a:t/>
            </a:r>
            <a:br>
              <a:rPr lang="sv-SE" sz="2000" dirty="0"/>
            </a:br>
            <a:r>
              <a:rPr lang="sv-SE" sz="2000" dirty="0" err="1" smtClean="0"/>
              <a:t>www.stressforskning.su.se</a:t>
            </a:r>
            <a:endParaRPr lang="sv-SE" sz="2000" dirty="0"/>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38152365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685800" y="3022100"/>
            <a:ext cx="7772400" cy="406899"/>
          </a:xfrm>
        </p:spPr>
        <p:txBody>
          <a:bodyPr>
            <a:normAutofit fontScale="90000"/>
          </a:bodyPr>
          <a:lstStyle/>
          <a:p>
            <a:pPr>
              <a:defRPr/>
            </a:pPr>
            <a:r>
              <a:rPr lang="sv-SE" sz="2000" dirty="0" smtClean="0"/>
              <a:t>Barn</a:t>
            </a:r>
            <a:r>
              <a:rPr lang="sv-SE" sz="2000" dirty="0" smtClean="0">
                <a:cs typeface="+mj-cs"/>
              </a:rPr>
              <a:t> är väldigt tydliga och HPA-axelns känslighet programmeras under den allra första tiden (kanske redan under fostertiden!). En grupp barn som växer upp i mindre stressade omständigheter än andra är barn i antroposofiska familjer. Dessa har under de två första levnadsåren mycket lägre salivkortisolkoncentration än barn i familjer som i övrigt är jämförbara men inte är antroposofiska. </a:t>
            </a:r>
            <a:br>
              <a:rPr lang="sv-SE" sz="2000" dirty="0" smtClean="0">
                <a:cs typeface="+mj-cs"/>
              </a:rPr>
            </a:br>
            <a:r>
              <a:rPr lang="sv-SE" sz="2000" dirty="0" smtClean="0">
                <a:cs typeface="+mj-cs"/>
              </a:rPr>
              <a:t/>
            </a:r>
            <a:br>
              <a:rPr lang="sv-SE" sz="2000" dirty="0" smtClean="0">
                <a:cs typeface="+mj-cs"/>
              </a:rPr>
            </a:br>
            <a:r>
              <a:rPr lang="sv-SE" sz="2000" dirty="0" smtClean="0">
                <a:cs typeface="+mj-cs"/>
              </a:rPr>
              <a:t>Trygghet för barnet i stressituationer sänker salivkortisol och extremt tillbakadraget eller nervöst beteende hos barn predicerar störd </a:t>
            </a:r>
            <a:r>
              <a:rPr lang="sv-SE" sz="2000" dirty="0" err="1" smtClean="0">
                <a:cs typeface="+mj-cs"/>
              </a:rPr>
              <a:t>cortisolreglering</a:t>
            </a:r>
            <a:r>
              <a:rPr lang="sv-SE" sz="2000" dirty="0" smtClean="0">
                <a:cs typeface="+mj-cs"/>
              </a:rPr>
              <a:t> i vuxenåren</a:t>
            </a:r>
          </a:p>
        </p:txBody>
      </p:sp>
      <p:sp>
        <p:nvSpPr>
          <p:cNvPr id="166915" name="Rectangle 3"/>
          <p:cNvSpPr>
            <a:spLocks noGrp="1" noChangeArrowheads="1"/>
          </p:cNvSpPr>
          <p:nvPr>
            <p:ph type="subTitle" idx="1"/>
          </p:nvPr>
        </p:nvSpPr>
        <p:spPr/>
        <p:txBody>
          <a:bodyPr/>
          <a:lstStyle/>
          <a:p>
            <a:pPr>
              <a:defRPr/>
            </a:pPr>
            <a:endParaRPr lang="sv-SE" dirty="0" smtClean="0">
              <a:cs typeface="+mn-cs"/>
            </a:endParaRPr>
          </a:p>
        </p:txBody>
      </p:sp>
    </p:spTree>
    <p:extLst>
      <p:ext uri="{BB962C8B-B14F-4D97-AF65-F5344CB8AC3E}">
        <p14:creationId xmlns:p14="http://schemas.microsoft.com/office/powerpoint/2010/main" val="6285466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685800" y="2286000"/>
            <a:ext cx="7772400" cy="1143000"/>
          </a:xfrm>
        </p:spPr>
        <p:txBody>
          <a:bodyPr/>
          <a:lstStyle/>
          <a:p>
            <a:pPr>
              <a:defRPr/>
            </a:pPr>
            <a:r>
              <a:rPr lang="sv-SE" sz="2400" smtClean="0">
                <a:cs typeface="+mj-cs"/>
              </a:rPr>
              <a:t>Man ser på samspelet mellan gener och omgivning på ett annat sätt idag - gener kan både aktiveras och </a:t>
            </a:r>
            <a:r>
              <a:rPr lang="ja-JP" altLang="sv-SE" sz="2400" smtClean="0">
                <a:cs typeface="+mj-cs"/>
              </a:rPr>
              <a:t>”</a:t>
            </a:r>
            <a:r>
              <a:rPr lang="sv-SE" sz="2400" smtClean="0">
                <a:cs typeface="+mj-cs"/>
              </a:rPr>
              <a:t>av-aktiveras</a:t>
            </a:r>
            <a:r>
              <a:rPr lang="ja-JP" altLang="sv-SE" sz="2400" smtClean="0">
                <a:cs typeface="+mj-cs"/>
              </a:rPr>
              <a:t>”</a:t>
            </a:r>
            <a:endParaRPr lang="sv-SE" sz="2400" smtClean="0">
              <a:cs typeface="+mj-cs"/>
            </a:endParaRPr>
          </a:p>
        </p:txBody>
      </p:sp>
      <p:sp>
        <p:nvSpPr>
          <p:cNvPr id="145411" name="Rectangle 3"/>
          <p:cNvSpPr>
            <a:spLocks noGrp="1" noChangeArrowheads="1"/>
          </p:cNvSpPr>
          <p:nvPr>
            <p:ph type="subTitle" idx="1"/>
          </p:nvPr>
        </p:nvSpPr>
        <p:spPr/>
        <p:txBody>
          <a:bodyPr/>
          <a:lstStyle/>
          <a:p>
            <a:pPr>
              <a:defRPr/>
            </a:pPr>
            <a:endParaRPr lang="sv-SE" smtClean="0">
              <a:cs typeface="+mn-cs"/>
            </a:endParaRPr>
          </a:p>
        </p:txBody>
      </p:sp>
    </p:spTree>
    <p:extLst>
      <p:ext uri="{BB962C8B-B14F-4D97-AF65-F5344CB8AC3E}">
        <p14:creationId xmlns:p14="http://schemas.microsoft.com/office/powerpoint/2010/main" val="9654420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2286000"/>
            <a:ext cx="7772400" cy="1143000"/>
          </a:xfrm>
        </p:spPr>
        <p:txBody>
          <a:bodyPr>
            <a:normAutofit fontScale="90000"/>
          </a:bodyPr>
          <a:lstStyle/>
          <a:p>
            <a:pPr>
              <a:defRPr/>
            </a:pPr>
            <a:r>
              <a:rPr lang="sv-SE" sz="2400" smtClean="0">
                <a:cs typeface="+mj-cs"/>
              </a:rPr>
              <a:t>Mind-body interrelationship in DNA methylation.</a:t>
            </a:r>
            <a:br>
              <a:rPr lang="sv-SE" sz="2400" smtClean="0">
                <a:cs typeface="+mj-cs"/>
              </a:rPr>
            </a:br>
            <a:r>
              <a:rPr lang="sv-SE" sz="2400" smtClean="0">
                <a:cs typeface="+mj-cs"/>
              </a:rPr>
              <a:t/>
            </a:r>
            <a:br>
              <a:rPr lang="sv-SE" sz="2400" smtClean="0">
                <a:cs typeface="+mj-cs"/>
              </a:rPr>
            </a:br>
            <a:r>
              <a:rPr lang="sv-SE" sz="2400" smtClean="0">
                <a:cs typeface="+mj-cs"/>
              </a:rPr>
              <a:t>Szyf M.</a:t>
            </a:r>
            <a:br>
              <a:rPr lang="sv-SE" sz="2400" smtClean="0">
                <a:cs typeface="+mj-cs"/>
              </a:rPr>
            </a:br>
            <a:r>
              <a:rPr lang="sv-SE" sz="2400" smtClean="0">
                <a:cs typeface="+mj-cs"/>
              </a:rPr>
              <a:t/>
            </a:r>
            <a:br>
              <a:rPr lang="sv-SE" sz="2400" smtClean="0">
                <a:cs typeface="+mj-cs"/>
              </a:rPr>
            </a:br>
            <a:r>
              <a:rPr lang="sv-SE" sz="2400" smtClean="0">
                <a:cs typeface="+mj-cs"/>
              </a:rPr>
              <a:t>Chem Immunol Allergy. 2012;98:85-99.</a:t>
            </a:r>
            <a:endParaRPr lang="sv-SE" smtClean="0">
              <a:cs typeface="+mj-cs"/>
            </a:endParaRPr>
          </a:p>
        </p:txBody>
      </p:sp>
      <p:sp>
        <p:nvSpPr>
          <p:cNvPr id="67587" name="Rectangle 3"/>
          <p:cNvSpPr>
            <a:spLocks noGrp="1" noChangeArrowheads="1"/>
          </p:cNvSpPr>
          <p:nvPr>
            <p:ph type="subTitle" idx="1"/>
          </p:nvPr>
        </p:nvSpPr>
        <p:spPr/>
        <p:txBody>
          <a:bodyPr/>
          <a:lstStyle/>
          <a:p>
            <a:pPr>
              <a:defRPr/>
            </a:pPr>
            <a:endParaRPr lang="sv-SE" smtClean="0">
              <a:cs typeface="+mn-cs"/>
            </a:endParaRPr>
          </a:p>
        </p:txBody>
      </p:sp>
    </p:spTree>
    <p:extLst>
      <p:ext uri="{BB962C8B-B14F-4D97-AF65-F5344CB8AC3E}">
        <p14:creationId xmlns:p14="http://schemas.microsoft.com/office/powerpoint/2010/main" val="35940414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2286000"/>
            <a:ext cx="7772400" cy="1143000"/>
          </a:xfrm>
        </p:spPr>
        <p:txBody>
          <a:bodyPr/>
          <a:lstStyle/>
          <a:p>
            <a:pPr>
              <a:defRPr/>
            </a:pPr>
            <a:endParaRPr lang="sv-SE" smtClean="0">
              <a:cs typeface="+mj-cs"/>
            </a:endParaRPr>
          </a:p>
        </p:txBody>
      </p:sp>
      <p:sp>
        <p:nvSpPr>
          <p:cNvPr id="164867" name="Rectangle 3"/>
          <p:cNvSpPr>
            <a:spLocks noGrp="1" noChangeArrowheads="1"/>
          </p:cNvSpPr>
          <p:nvPr>
            <p:ph type="subTitle" idx="1"/>
          </p:nvPr>
        </p:nvSpPr>
        <p:spPr>
          <a:xfrm>
            <a:off x="685800" y="3531347"/>
            <a:ext cx="6629400" cy="1243878"/>
          </a:xfrm>
        </p:spPr>
        <p:txBody>
          <a:bodyPr>
            <a:noAutofit/>
          </a:bodyPr>
          <a:lstStyle/>
          <a:p>
            <a:pPr>
              <a:defRPr/>
            </a:pPr>
            <a:r>
              <a:rPr lang="sv-SE" sz="1600" dirty="0" smtClean="0">
                <a:solidFill>
                  <a:schemeClr val="tx1"/>
                </a:solidFill>
                <a:cs typeface="+mn-cs"/>
              </a:rPr>
              <a:t>Salivkortisol som mätts hos barn vid 6 (1,2,3), 12 (4,5,6) och 24 (7,8,9) månaders ålder på morgonen (1,4,7), eftermiddagen (2,5,8) och vid läggdags (3,6,9). Geometriska medelvärden, </a:t>
            </a:r>
            <a:r>
              <a:rPr lang="sv-SE" sz="1600" dirty="0" err="1" smtClean="0">
                <a:solidFill>
                  <a:schemeClr val="tx1"/>
                </a:solidFill>
                <a:cs typeface="+mn-cs"/>
              </a:rPr>
              <a:t>nMol</a:t>
            </a:r>
            <a:r>
              <a:rPr lang="sv-SE" sz="1600" dirty="0" smtClean="0">
                <a:solidFill>
                  <a:schemeClr val="tx1"/>
                </a:solidFill>
                <a:cs typeface="+mn-cs"/>
              </a:rPr>
              <a:t>/l</a:t>
            </a:r>
          </a:p>
          <a:p>
            <a:pPr>
              <a:defRPr/>
            </a:pPr>
            <a:r>
              <a:rPr lang="sv-SE" sz="1600" dirty="0" smtClean="0">
                <a:solidFill>
                  <a:schemeClr val="tx1"/>
                </a:solidFill>
                <a:cs typeface="+mn-cs"/>
              </a:rPr>
              <a:t>Barn i antroposofiska (turkosa), delvis antroposofiska (mörkblå) och icke antroposofiska (ljusblå) familjer</a:t>
            </a:r>
          </a:p>
          <a:p>
            <a:pPr>
              <a:defRPr/>
            </a:pPr>
            <a:endParaRPr lang="sv-SE" sz="1600" dirty="0" smtClean="0">
              <a:solidFill>
                <a:schemeClr val="tx1"/>
              </a:solidFill>
              <a:cs typeface="+mn-cs"/>
            </a:endParaRPr>
          </a:p>
          <a:p>
            <a:pPr>
              <a:defRPr/>
            </a:pPr>
            <a:r>
              <a:rPr lang="sv-SE" sz="1600" dirty="0" smtClean="0">
                <a:solidFill>
                  <a:schemeClr val="tx1"/>
                </a:solidFill>
                <a:cs typeface="+mn-cs"/>
              </a:rPr>
              <a:t>From Swartz J, Stenius F, Alm J, Theorell T and Lindblad F: Life style and </a:t>
            </a:r>
            <a:r>
              <a:rPr lang="sv-SE" sz="1600" dirty="0" err="1" smtClean="0">
                <a:solidFill>
                  <a:schemeClr val="tx1"/>
                </a:solidFill>
                <a:cs typeface="+mn-cs"/>
              </a:rPr>
              <a:t>salivary</a:t>
            </a:r>
            <a:r>
              <a:rPr lang="sv-SE" sz="1600" dirty="0" smtClean="0">
                <a:solidFill>
                  <a:schemeClr val="tx1"/>
                </a:solidFill>
                <a:cs typeface="+mn-cs"/>
              </a:rPr>
              <a:t> </a:t>
            </a:r>
            <a:r>
              <a:rPr lang="sv-SE" sz="1600" dirty="0" err="1" smtClean="0">
                <a:solidFill>
                  <a:schemeClr val="tx1"/>
                </a:solidFill>
                <a:cs typeface="+mn-cs"/>
              </a:rPr>
              <a:t>cortisol</a:t>
            </a:r>
            <a:r>
              <a:rPr lang="sv-SE" sz="1600" dirty="0" smtClean="0">
                <a:solidFill>
                  <a:schemeClr val="tx1"/>
                </a:solidFill>
                <a:cs typeface="+mn-cs"/>
              </a:rPr>
              <a:t> at the age </a:t>
            </a:r>
            <a:r>
              <a:rPr lang="sv-SE" sz="1600" dirty="0" err="1" smtClean="0">
                <a:solidFill>
                  <a:schemeClr val="tx1"/>
                </a:solidFill>
                <a:cs typeface="+mn-cs"/>
              </a:rPr>
              <a:t>of</a:t>
            </a:r>
            <a:r>
              <a:rPr lang="sv-SE" sz="1600" dirty="0" smtClean="0">
                <a:solidFill>
                  <a:schemeClr val="tx1"/>
                </a:solidFill>
                <a:cs typeface="+mn-cs"/>
              </a:rPr>
              <a:t> 6, 12 and 24 </a:t>
            </a:r>
            <a:r>
              <a:rPr lang="sv-SE" sz="1600" dirty="0" err="1" smtClean="0">
                <a:solidFill>
                  <a:schemeClr val="tx1"/>
                </a:solidFill>
                <a:cs typeface="+mn-cs"/>
              </a:rPr>
              <a:t>months</a:t>
            </a:r>
            <a:endParaRPr lang="sv-SE" sz="1600" dirty="0" smtClean="0">
              <a:solidFill>
                <a:schemeClr val="tx1"/>
              </a:solidFill>
              <a:cs typeface="+mn-cs"/>
            </a:endParaRPr>
          </a:p>
          <a:p>
            <a:pPr>
              <a:defRPr/>
            </a:pPr>
            <a:r>
              <a:rPr lang="sv-SE" sz="1600" dirty="0" smtClean="0">
                <a:solidFill>
                  <a:schemeClr val="tx1"/>
                </a:solidFill>
                <a:cs typeface="+mn-cs"/>
              </a:rPr>
              <a:t>Acta </a:t>
            </a:r>
            <a:r>
              <a:rPr lang="sv-SE" sz="1600" dirty="0" err="1" smtClean="0">
                <a:solidFill>
                  <a:schemeClr val="tx1"/>
                </a:solidFill>
                <a:cs typeface="+mn-cs"/>
              </a:rPr>
              <a:t>Paediatrica</a:t>
            </a:r>
            <a:r>
              <a:rPr lang="sv-SE" sz="1600" dirty="0" smtClean="0">
                <a:solidFill>
                  <a:schemeClr val="tx1"/>
                </a:solidFill>
                <a:cs typeface="+mn-cs"/>
              </a:rPr>
              <a:t> 101: 979-984, 2012</a:t>
            </a:r>
          </a:p>
        </p:txBody>
      </p:sp>
      <p:graphicFrame>
        <p:nvGraphicFramePr>
          <p:cNvPr id="37891" name="Object 4"/>
          <p:cNvGraphicFramePr>
            <a:graphicFrameLocks noChangeAspect="1"/>
          </p:cNvGraphicFramePr>
          <p:nvPr>
            <p:extLst>
              <p:ext uri="{D42A27DB-BD31-4B8C-83A1-F6EECF244321}">
                <p14:modId xmlns:p14="http://schemas.microsoft.com/office/powerpoint/2010/main" val="1326200650"/>
              </p:ext>
            </p:extLst>
          </p:nvPr>
        </p:nvGraphicFramePr>
        <p:xfrm>
          <a:off x="0" y="-758782"/>
          <a:ext cx="8858250" cy="5237163"/>
        </p:xfrm>
        <a:graphic>
          <a:graphicData uri="http://schemas.openxmlformats.org/presentationml/2006/ole">
            <mc:AlternateContent xmlns:mc="http://schemas.openxmlformats.org/markup-compatibility/2006">
              <mc:Choice xmlns:v="urn:schemas-microsoft-com:vml" Requires="v">
                <p:oleObj spid="_x0000_s19489" name="Diagram" r:id="rId4" imgW="6870700" imgH="4064000" progId="MSGraph.Chart.8">
                  <p:embed followColorScheme="full"/>
                </p:oleObj>
              </mc:Choice>
              <mc:Fallback>
                <p:oleObj name="Diagram" r:id="rId4" imgW="6870700" imgH="40640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58782"/>
                        <a:ext cx="8858250"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4869" name="Comment 5"/>
          <p:cNvSpPr>
            <a:spLocks noChangeArrowheads="1"/>
          </p:cNvSpPr>
          <p:nvPr/>
        </p:nvSpPr>
        <p:spPr bwMode="auto">
          <a:xfrm flipH="1" flipV="1">
            <a:off x="-96838" y="-4530725"/>
            <a:ext cx="193676" cy="4530725"/>
          </a:xfrm>
          <a:prstGeom prst="rect">
            <a:avLst/>
          </a:prstGeom>
          <a:solidFill>
            <a:srgbClr val="FCFDC6"/>
          </a:solidFill>
          <a:ln w="9525">
            <a:solidFill>
              <a:schemeClr val="tx1"/>
            </a:solidFill>
            <a:miter lim="800000"/>
            <a:headEnd/>
            <a:tailEnd/>
          </a:ln>
          <a:effectLst>
            <a:outerShdw blurRad="63500" dist="107763" dir="2700000" algn="ctr" rotWithShape="0">
              <a:srgbClr val="000000">
                <a:alpha val="74998"/>
              </a:srgbClr>
            </a:outerShdw>
          </a:effectLst>
          <a:extLst>
            <a:ext uri="{53640926-AAD7-44d8-BBD7-CCE9431645EC}">
              <a14:shadowObscured xmlns:a14="http://schemas.microsoft.com/office/drawing/2010/main" val="1"/>
            </a:ext>
          </a:extLst>
        </p:spPr>
        <p:txBody>
          <a:bodyPr>
            <a:spAutoFit/>
          </a:bodyPr>
          <a:lstStyle/>
          <a:p>
            <a:pPr>
              <a:spcBef>
                <a:spcPct val="50000"/>
              </a:spcBef>
              <a:defRPr/>
            </a:pPr>
            <a:r>
              <a:rPr lang="sv-SE" sz="1800" b="1">
                <a:solidFill>
                  <a:srgbClr val="000000"/>
                </a:solidFill>
                <a:latin typeface="Geneva" charset="0"/>
              </a:rPr>
              <a:t>Töres Theorell:</a:t>
            </a:r>
            <a:endParaRPr lang="sv-SE" sz="1800">
              <a:solidFill>
                <a:srgbClr val="000000"/>
              </a:solidFill>
              <a:latin typeface="Geneva" charset="0"/>
            </a:endParaRPr>
          </a:p>
          <a:p>
            <a:pPr>
              <a:spcBef>
                <a:spcPct val="50000"/>
              </a:spcBef>
              <a:defRPr/>
            </a:pPr>
            <a:endParaRPr lang="sv-SE" sz="1800">
              <a:solidFill>
                <a:srgbClr val="000000"/>
              </a:solidFill>
              <a:latin typeface="Geneva" charset="0"/>
            </a:endParaRPr>
          </a:p>
        </p:txBody>
      </p:sp>
      <p:sp>
        <p:nvSpPr>
          <p:cNvPr id="164870" name="Comment 6"/>
          <p:cNvSpPr>
            <a:spLocks noChangeArrowheads="1"/>
          </p:cNvSpPr>
          <p:nvPr/>
        </p:nvSpPr>
        <p:spPr bwMode="auto">
          <a:xfrm>
            <a:off x="-2743200" y="-2819400"/>
            <a:ext cx="1828800" cy="1101725"/>
          </a:xfrm>
          <a:prstGeom prst="rect">
            <a:avLst/>
          </a:prstGeom>
          <a:solidFill>
            <a:srgbClr val="FCFDC6"/>
          </a:solidFill>
          <a:ln w="9525">
            <a:solidFill>
              <a:schemeClr val="tx1"/>
            </a:solidFill>
            <a:miter lim="800000"/>
            <a:headEnd/>
            <a:tailEnd/>
          </a:ln>
          <a:effectLst>
            <a:outerShdw blurRad="63500" dist="107763" dir="2700000" algn="ctr" rotWithShape="0">
              <a:srgbClr val="000000">
                <a:alpha val="74998"/>
              </a:srgbClr>
            </a:outerShdw>
          </a:effectLst>
          <a:extLst>
            <a:ext uri="{53640926-AAD7-44d8-BBD7-CCE9431645EC}">
              <a14:shadowObscured xmlns:a14="http://schemas.microsoft.com/office/drawing/2010/main" val="1"/>
            </a:ext>
          </a:extLst>
        </p:spPr>
        <p:txBody>
          <a:bodyPr>
            <a:spAutoFit/>
          </a:bodyPr>
          <a:lstStyle/>
          <a:p>
            <a:pPr>
              <a:spcBef>
                <a:spcPct val="50000"/>
              </a:spcBef>
              <a:defRPr/>
            </a:pPr>
            <a:r>
              <a:rPr lang="sv-SE" sz="1800" b="1">
                <a:solidFill>
                  <a:srgbClr val="000000"/>
                </a:solidFill>
                <a:latin typeface="Geneva" charset="0"/>
              </a:rPr>
              <a:t>Töres Theorell:</a:t>
            </a:r>
            <a:endParaRPr lang="sv-SE" sz="1800">
              <a:solidFill>
                <a:srgbClr val="000000"/>
              </a:solidFill>
              <a:latin typeface="Geneva" charset="0"/>
            </a:endParaRPr>
          </a:p>
          <a:p>
            <a:pPr>
              <a:spcBef>
                <a:spcPct val="50000"/>
              </a:spcBef>
              <a:defRPr/>
            </a:pPr>
            <a:endParaRPr lang="sv-SE" sz="1800">
              <a:solidFill>
                <a:srgbClr val="000000"/>
              </a:solidFill>
              <a:latin typeface="Geneva" charset="0"/>
            </a:endParaRPr>
          </a:p>
        </p:txBody>
      </p:sp>
    </p:spTree>
    <p:extLst>
      <p:ext uri="{BB962C8B-B14F-4D97-AF65-F5344CB8AC3E}">
        <p14:creationId xmlns:p14="http://schemas.microsoft.com/office/powerpoint/2010/main" val="22050602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sv-SE" sz="3300"/>
              <a:t>Ökning av antalet arbetande i vissa branscher</a:t>
            </a:r>
            <a:endParaRPr lang="sv-SE"/>
          </a:p>
        </p:txBody>
      </p:sp>
      <p:sp>
        <p:nvSpPr>
          <p:cNvPr id="41987" name="Rectangle 3"/>
          <p:cNvSpPr>
            <a:spLocks noGrp="1" noChangeArrowheads="1"/>
          </p:cNvSpPr>
          <p:nvPr>
            <p:ph type="body" idx="1"/>
          </p:nvPr>
        </p:nvSpPr>
        <p:spPr/>
        <p:txBody>
          <a:bodyPr/>
          <a:lstStyle/>
          <a:p>
            <a:r>
              <a:rPr lang="sv-SE" sz="2500"/>
              <a:t>Antalet arbetande i administration och media ökade från  342593  år 1985 till 553480 år 2004</a:t>
            </a:r>
          </a:p>
          <a:p>
            <a:r>
              <a:rPr lang="sv-SE" sz="2500"/>
              <a:t>Antalet arbetande i utbildning och forskning ökade från 278276 år 1985 till 463194 år 2004</a:t>
            </a:r>
            <a:endParaRPr lang="sv-SE"/>
          </a:p>
        </p:txBody>
      </p:sp>
    </p:spTree>
    <p:extLst>
      <p:ext uri="{BB962C8B-B14F-4D97-AF65-F5344CB8AC3E}">
        <p14:creationId xmlns:p14="http://schemas.microsoft.com/office/powerpoint/2010/main" val="8826524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sv-SE"/>
              <a:t>Minskning i antal arbetande i vissa branscher</a:t>
            </a:r>
          </a:p>
        </p:txBody>
      </p:sp>
      <p:sp>
        <p:nvSpPr>
          <p:cNvPr id="44035" name="Rectangle 3"/>
          <p:cNvSpPr>
            <a:spLocks noGrp="1" noChangeArrowheads="1"/>
          </p:cNvSpPr>
          <p:nvPr>
            <p:ph type="body" idx="1"/>
          </p:nvPr>
        </p:nvSpPr>
        <p:spPr>
          <a:xfrm>
            <a:off x="685800" y="2362200"/>
            <a:ext cx="7772400" cy="4114800"/>
          </a:xfrm>
        </p:spPr>
        <p:txBody>
          <a:bodyPr/>
          <a:lstStyle/>
          <a:p>
            <a:r>
              <a:rPr lang="sv-SE" sz="2400"/>
              <a:t>Antalet arbetande i jordbruk, fiske och skogsbruk har minskat från 149 982 år 1985 till 77 338 år 2004</a:t>
            </a:r>
          </a:p>
          <a:p>
            <a:r>
              <a:rPr lang="sv-SE" sz="2400"/>
              <a:t>Antalet arbetande inom industri och gruvdrift har minskat  från 930 756 år 1985 till 731 704 år 2004</a:t>
            </a:r>
          </a:p>
          <a:p>
            <a:r>
              <a:rPr lang="sv-SE" sz="2400"/>
              <a:t>Antalet arbetande inom vården har minskat från 739 653 år 1985 till 682 971 år 2004</a:t>
            </a:r>
          </a:p>
        </p:txBody>
      </p:sp>
    </p:spTree>
    <p:extLst>
      <p:ext uri="{BB962C8B-B14F-4D97-AF65-F5344CB8AC3E}">
        <p14:creationId xmlns:p14="http://schemas.microsoft.com/office/powerpoint/2010/main" val="40387282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2286000"/>
            <a:ext cx="7772400" cy="1143000"/>
          </a:xfrm>
        </p:spPr>
        <p:txBody>
          <a:bodyPr/>
          <a:lstStyle/>
          <a:p>
            <a:endParaRPr lang="sv-SE"/>
          </a:p>
        </p:txBody>
      </p:sp>
      <p:sp>
        <p:nvSpPr>
          <p:cNvPr id="46083" name="Rectangle 3"/>
          <p:cNvSpPr>
            <a:spLocks noGrp="1" noChangeArrowheads="1"/>
          </p:cNvSpPr>
          <p:nvPr>
            <p:ph type="subTitle" idx="1"/>
          </p:nvPr>
        </p:nvSpPr>
        <p:spPr>
          <a:xfrm>
            <a:off x="1143000" y="533400"/>
            <a:ext cx="6400800" cy="1752600"/>
          </a:xfrm>
        </p:spPr>
        <p:txBody>
          <a:bodyPr>
            <a:noAutofit/>
          </a:bodyPr>
          <a:lstStyle/>
          <a:p>
            <a:r>
              <a:rPr lang="sv-SE" sz="2000" dirty="0">
                <a:solidFill>
                  <a:schemeClr val="tx1"/>
                </a:solidFill>
              </a:rPr>
              <a:t>Sverige är i ett annat utvecklingsskede än t ex Spanien. </a:t>
            </a:r>
          </a:p>
          <a:p>
            <a:r>
              <a:rPr lang="sv-SE" sz="2000" dirty="0">
                <a:solidFill>
                  <a:schemeClr val="tx1"/>
                </a:solidFill>
              </a:rPr>
              <a:t>(</a:t>
            </a:r>
            <a:r>
              <a:rPr lang="sv-SE" sz="2000" dirty="0" err="1">
                <a:solidFill>
                  <a:schemeClr val="tx1"/>
                </a:solidFill>
              </a:rPr>
              <a:t>Smulders</a:t>
            </a:r>
            <a:r>
              <a:rPr lang="sv-SE" sz="2000" dirty="0">
                <a:solidFill>
                  <a:schemeClr val="tx1"/>
                </a:solidFill>
              </a:rPr>
              <a:t> et al </a:t>
            </a:r>
            <a:r>
              <a:rPr lang="sv-SE" sz="2000" dirty="0" err="1">
                <a:solidFill>
                  <a:schemeClr val="tx1"/>
                </a:solidFill>
              </a:rPr>
              <a:t>Worklife</a:t>
            </a:r>
            <a:r>
              <a:rPr lang="sv-SE" sz="2000" dirty="0">
                <a:solidFill>
                  <a:schemeClr val="tx1"/>
                </a:solidFill>
              </a:rPr>
              <a:t> in the </a:t>
            </a:r>
            <a:r>
              <a:rPr lang="sv-SE" sz="2000" dirty="0" err="1">
                <a:solidFill>
                  <a:schemeClr val="tx1"/>
                </a:solidFill>
              </a:rPr>
              <a:t>Netherlands</a:t>
            </a:r>
            <a:r>
              <a:rPr lang="sv-SE" sz="2000" dirty="0">
                <a:solidFill>
                  <a:schemeClr val="tx1"/>
                </a:solidFill>
              </a:rPr>
              <a:t> 2006)</a:t>
            </a:r>
          </a:p>
          <a:p>
            <a:endParaRPr lang="sv-SE" sz="2000" dirty="0">
              <a:solidFill>
                <a:schemeClr val="tx1"/>
              </a:solidFill>
            </a:endParaRPr>
          </a:p>
          <a:p>
            <a:r>
              <a:rPr lang="sv-SE" sz="2000" u="sng" dirty="0">
                <a:solidFill>
                  <a:schemeClr val="tx1"/>
                </a:solidFill>
              </a:rPr>
              <a:t>Norra och Västra Europa karakteriseras av</a:t>
            </a:r>
            <a:endParaRPr lang="sv-SE" sz="2000" dirty="0">
              <a:solidFill>
                <a:schemeClr val="tx1"/>
              </a:solidFill>
            </a:endParaRPr>
          </a:p>
          <a:p>
            <a:r>
              <a:rPr lang="sv-SE" sz="2000" dirty="0">
                <a:solidFill>
                  <a:schemeClr val="tx1"/>
                </a:solidFill>
              </a:rPr>
              <a:t>Litet jordbruk och mycket service</a:t>
            </a:r>
          </a:p>
          <a:p>
            <a:r>
              <a:rPr lang="sv-SE" sz="2000" dirty="0">
                <a:solidFill>
                  <a:schemeClr val="tx1"/>
                </a:solidFill>
              </a:rPr>
              <a:t>Korta arbetsveckor</a:t>
            </a:r>
          </a:p>
          <a:p>
            <a:r>
              <a:rPr lang="sv-SE" sz="2000" dirty="0">
                <a:solidFill>
                  <a:schemeClr val="tx1"/>
                </a:solidFill>
              </a:rPr>
              <a:t>Hög grad av komplexitet, autonomi and datajobb</a:t>
            </a:r>
          </a:p>
          <a:p>
            <a:r>
              <a:rPr lang="sv-SE" sz="2000" dirty="0">
                <a:solidFill>
                  <a:schemeClr val="tx1"/>
                </a:solidFill>
              </a:rPr>
              <a:t>Små fysiska risker</a:t>
            </a:r>
          </a:p>
          <a:p>
            <a:r>
              <a:rPr lang="sv-SE" sz="2000" dirty="0">
                <a:solidFill>
                  <a:schemeClr val="tx1"/>
                </a:solidFill>
              </a:rPr>
              <a:t>Men Sverige och Finland </a:t>
            </a:r>
            <a:r>
              <a:rPr lang="sv-SE" sz="2000" dirty="0">
                <a:solidFill>
                  <a:schemeClr val="tx1"/>
                </a:solidFill>
                <a:latin typeface="Times New Roman"/>
              </a:rPr>
              <a:t>är i topp när det gäller</a:t>
            </a:r>
            <a:r>
              <a:rPr lang="sv-SE" sz="2000" dirty="0">
                <a:solidFill>
                  <a:schemeClr val="tx1"/>
                </a:solidFill>
              </a:rPr>
              <a:t> arbetsintensitet</a:t>
            </a:r>
          </a:p>
        </p:txBody>
      </p:sp>
    </p:spTree>
    <p:extLst>
      <p:ext uri="{BB962C8B-B14F-4D97-AF65-F5344CB8AC3E}">
        <p14:creationId xmlns:p14="http://schemas.microsoft.com/office/powerpoint/2010/main" val="35278828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309813" y="1743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sv-SE"/>
          </a:p>
        </p:txBody>
      </p:sp>
      <p:graphicFrame>
        <p:nvGraphicFramePr>
          <p:cNvPr id="13315" name="Object 3"/>
          <p:cNvGraphicFramePr>
            <a:graphicFrameLocks noChangeAspect="1"/>
          </p:cNvGraphicFramePr>
          <p:nvPr/>
        </p:nvGraphicFramePr>
        <p:xfrm>
          <a:off x="990600" y="760413"/>
          <a:ext cx="6781800" cy="5053012"/>
        </p:xfrm>
        <a:graphic>
          <a:graphicData uri="http://schemas.openxmlformats.org/presentationml/2006/ole">
            <mc:AlternateContent xmlns:mc="http://schemas.openxmlformats.org/markup-compatibility/2006">
              <mc:Choice xmlns:v="urn:schemas-microsoft-com:vml" Requires="v">
                <p:oleObj spid="_x0000_s5153" name="Bildobjekt" r:id="rId4" imgW="5361432" imgH="4002024" progId="Word.Picture.8">
                  <p:embed/>
                </p:oleObj>
              </mc:Choice>
              <mc:Fallback>
                <p:oleObj name="Bildobjekt" r:id="rId4" imgW="5361432" imgH="4002024"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760413"/>
                        <a:ext cx="6781800"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Text Box 4"/>
          <p:cNvSpPr txBox="1">
            <a:spLocks noChangeArrowheads="1"/>
          </p:cNvSpPr>
          <p:nvPr/>
        </p:nvSpPr>
        <p:spPr bwMode="auto">
          <a:xfrm>
            <a:off x="1066800" y="5867400"/>
            <a:ext cx="62484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sv-SE" sz="1400">
                <a:latin typeface="AvantGarde" charset="0"/>
                <a:cs typeface="Times" charset="0"/>
              </a:rPr>
              <a:t>Källa: Arbetsorsakade besvär, SCB och AMV.</a:t>
            </a:r>
            <a:r>
              <a:rPr lang="sv-SE" sz="1400">
                <a:latin typeface="AvantGarde" charset="0"/>
                <a:ea typeface="Times" charset="0"/>
                <a:cs typeface="Times" charset="0"/>
              </a:rPr>
              <a:t> </a:t>
            </a:r>
          </a:p>
        </p:txBody>
      </p:sp>
      <p:pic>
        <p:nvPicPr>
          <p:cNvPr id="13317" name="Picture 5" descr="IPMlogoN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8600"/>
            <a:ext cx="82391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364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5334000"/>
            <a:ext cx="7772400" cy="1143000"/>
          </a:xfrm>
        </p:spPr>
        <p:txBody>
          <a:bodyPr/>
          <a:lstStyle/>
          <a:p>
            <a:r>
              <a:rPr lang="sv-SE" sz="1600"/>
              <a:t>Theorell 2008</a:t>
            </a:r>
          </a:p>
        </p:txBody>
      </p:sp>
      <p:sp>
        <p:nvSpPr>
          <p:cNvPr id="6147" name="Rectangle 3"/>
          <p:cNvSpPr>
            <a:spLocks noGrp="1" noChangeArrowheads="1"/>
          </p:cNvSpPr>
          <p:nvPr>
            <p:ph type="body" idx="1"/>
          </p:nvPr>
        </p:nvSpPr>
        <p:spPr/>
        <p:txBody>
          <a:bodyPr/>
          <a:lstStyle/>
          <a:p>
            <a:endParaRPr lang="sv-SE"/>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90600"/>
            <a:ext cx="54229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352835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838200" y="533400"/>
          <a:ext cx="6477000" cy="5248275"/>
        </p:xfrm>
        <a:graphic>
          <a:graphicData uri="http://schemas.openxmlformats.org/presentationml/2006/ole">
            <mc:AlternateContent xmlns:mc="http://schemas.openxmlformats.org/markup-compatibility/2006">
              <mc:Choice xmlns:v="urn:schemas-microsoft-com:vml" Requires="v">
                <p:oleObj spid="_x0000_s1057" name="Bildobjekt" r:id="rId4" imgW="4954524" imgH="4014216" progId="Word.Picture.8">
                  <p:embed/>
                </p:oleObj>
              </mc:Choice>
              <mc:Fallback>
                <p:oleObj name="Bildobjekt" r:id="rId4" imgW="4954524" imgH="401421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33400"/>
                        <a:ext cx="6477000" cy="524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411" name="Text Box 3"/>
          <p:cNvSpPr txBox="1">
            <a:spLocks noChangeArrowheads="1"/>
          </p:cNvSpPr>
          <p:nvPr/>
        </p:nvSpPr>
        <p:spPr bwMode="auto">
          <a:xfrm>
            <a:off x="990600" y="6172200"/>
            <a:ext cx="579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sv-SE" sz="1400">
                <a:latin typeface="Times New Roman" charset="0"/>
                <a:cs typeface="Times" charset="0"/>
              </a:rPr>
              <a:t>Källa: RFV-statistik tillgänglig på http://statistik.rfv.se/</a:t>
            </a:r>
            <a:r>
              <a:rPr lang="sv-SE" sz="1400">
                <a:latin typeface="Times New Roman" charset="0"/>
                <a:ea typeface="Times" charset="0"/>
                <a:cs typeface="Times" charset="0"/>
              </a:rPr>
              <a:t> </a:t>
            </a:r>
          </a:p>
        </p:txBody>
      </p:sp>
      <p:pic>
        <p:nvPicPr>
          <p:cNvPr id="17412" name="Picture 4" descr="IPMlogoN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8600"/>
            <a:ext cx="82391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583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1905000"/>
            <a:ext cx="7924800" cy="36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sv-SE" sz="3600" dirty="0">
                <a:latin typeface="Tahoma" charset="0"/>
                <a:cs typeface="Times New Roman" charset="0"/>
              </a:rPr>
              <a:t>Stress i den fysiologiska/medicinska meningen (</a:t>
            </a:r>
            <a:r>
              <a:rPr lang="sv-SE" sz="3600" dirty="0" err="1">
                <a:latin typeface="Tahoma" charset="0"/>
                <a:cs typeface="Times New Roman" charset="0"/>
              </a:rPr>
              <a:t>Selye</a:t>
            </a:r>
            <a:r>
              <a:rPr lang="sv-SE" sz="3600" dirty="0">
                <a:latin typeface="Tahoma" charset="0"/>
                <a:cs typeface="Times New Roman" charset="0"/>
              </a:rPr>
              <a:t>) är psykisk och kroppslig uppvarvning när man behöver energi</a:t>
            </a:r>
          </a:p>
          <a:p>
            <a:pPr eaLnBrk="1" hangingPunct="1">
              <a:defRPr/>
            </a:pPr>
            <a:endParaRPr lang="sv-SE" sz="3600" dirty="0">
              <a:latin typeface="Tahoma" charset="0"/>
              <a:cs typeface="Times New Roman" charset="0"/>
            </a:endParaRPr>
          </a:p>
          <a:p>
            <a:pPr eaLnBrk="1" hangingPunct="1">
              <a:defRPr/>
            </a:pPr>
            <a:r>
              <a:rPr lang="sv-SE" sz="1600" dirty="0">
                <a:latin typeface="Tahoma" charset="0"/>
                <a:cs typeface="Times New Roman" charset="0"/>
              </a:rPr>
              <a:t>Theorell 2013</a:t>
            </a:r>
            <a:endParaRPr lang="sv-SE" sz="3600" dirty="0">
              <a:latin typeface="Tahoma" charset="0"/>
              <a:cs typeface="Times New Roman" charset="0"/>
            </a:endParaRPr>
          </a:p>
          <a:p>
            <a:pPr>
              <a:defRPr/>
            </a:pPr>
            <a:endParaRPr lang="sv-SE" sz="3600" dirty="0">
              <a:latin typeface="Tahoma" charset="0"/>
              <a:ea typeface="Times New Roman" charset="0"/>
              <a:cs typeface="Times New Roman" charset="0"/>
            </a:endParaRPr>
          </a:p>
        </p:txBody>
      </p:sp>
      <p:pic>
        <p:nvPicPr>
          <p:cNvPr id="19458" name="Picture 3" descr="IPMlogoN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23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8869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2286000"/>
            <a:ext cx="7772400" cy="1143000"/>
          </a:xfrm>
        </p:spPr>
        <p:txBody>
          <a:bodyPr/>
          <a:lstStyle/>
          <a:p>
            <a:endParaRPr lang="sv-SE"/>
          </a:p>
        </p:txBody>
      </p:sp>
      <p:sp>
        <p:nvSpPr>
          <p:cNvPr id="45059" name="Rectangle 3"/>
          <p:cNvSpPr>
            <a:spLocks noGrp="1" noChangeArrowheads="1"/>
          </p:cNvSpPr>
          <p:nvPr>
            <p:ph type="subTitle" idx="1"/>
          </p:nvPr>
        </p:nvSpPr>
        <p:spPr>
          <a:xfrm>
            <a:off x="762000" y="533400"/>
            <a:ext cx="6400800" cy="1752600"/>
          </a:xfrm>
        </p:spPr>
        <p:txBody>
          <a:bodyPr/>
          <a:lstStyle/>
          <a:p>
            <a:r>
              <a:rPr lang="sv-SE" sz="1900"/>
              <a:t>Sjuktalet i Sverige för män och kvinnor från 1998 till och med 2009</a:t>
            </a:r>
          </a:p>
        </p:txBody>
      </p:sp>
      <p:graphicFrame>
        <p:nvGraphicFramePr>
          <p:cNvPr id="45060" name="Object 4"/>
          <p:cNvGraphicFramePr>
            <a:graphicFrameLocks noChangeAspect="1"/>
          </p:cNvGraphicFramePr>
          <p:nvPr>
            <p:extLst>
              <p:ext uri="{D42A27DB-BD31-4B8C-83A1-F6EECF244321}">
                <p14:modId xmlns:p14="http://schemas.microsoft.com/office/powerpoint/2010/main" val="1276257559"/>
              </p:ext>
            </p:extLst>
          </p:nvPr>
        </p:nvGraphicFramePr>
        <p:xfrm>
          <a:off x="685800" y="1524000"/>
          <a:ext cx="6859588" cy="4064000"/>
        </p:xfrm>
        <a:graphic>
          <a:graphicData uri="http://schemas.openxmlformats.org/presentationml/2006/ole">
            <mc:AlternateContent xmlns:mc="http://schemas.openxmlformats.org/markup-compatibility/2006">
              <mc:Choice xmlns:v="urn:schemas-microsoft-com:vml" Requires="v">
                <p:oleObj spid="_x0000_s24588" name="Diagram" r:id="rId4" imgW="6858000" imgH="4064000" progId="MSGraph.Chart.8">
                  <p:embed followColorScheme="full"/>
                </p:oleObj>
              </mc:Choice>
              <mc:Fallback>
                <p:oleObj name="Diagram" r:id="rId4" imgW="6858000" imgH="40640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685958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194713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5618761"/>
            <a:ext cx="7772400" cy="1470025"/>
          </a:xfrm>
        </p:spPr>
        <p:txBody>
          <a:bodyPr>
            <a:normAutofit fontScale="90000"/>
          </a:bodyPr>
          <a:lstStyle/>
          <a:p>
            <a:r>
              <a:rPr lang="sv-SE" sz="2000" dirty="0"/>
              <a:t>Figur 2.1.1 Antal sjukpenningdagar per försäkrad kvinna (i åldern 16</a:t>
            </a:r>
            <a:r>
              <a:rPr lang="sv-SE" sz="2000" dirty="0" smtClean="0"/>
              <a:t>–67</a:t>
            </a:r>
            <a:r>
              <a:rPr lang="sv-SE" sz="2000" dirty="0"/>
              <a:t>) och år, </a:t>
            </a:r>
            <a:br>
              <a:rPr lang="sv-SE" sz="2000" dirty="0"/>
            </a:br>
            <a:r>
              <a:rPr lang="sv-SE" sz="2000" dirty="0"/>
              <a:t>Källa: Försäkringskassans officiella statistik</a:t>
            </a:r>
            <a:br>
              <a:rPr lang="sv-SE" sz="2000" dirty="0"/>
            </a:br>
            <a:r>
              <a:rPr lang="sv-SE" sz="2000" dirty="0"/>
              <a:t>1955 till 2011. Minimum 10, max 28</a:t>
            </a:r>
            <a:r>
              <a:rPr lang="sv-SE" dirty="0"/>
              <a:t/>
            </a:r>
            <a:br>
              <a:rPr lang="sv-SE" dirty="0"/>
            </a:br>
            <a:endParaRPr lang="sv-SE" dirty="0"/>
          </a:p>
        </p:txBody>
      </p:sp>
      <p:sp>
        <p:nvSpPr>
          <p:cNvPr id="3" name="Underrubrik 2"/>
          <p:cNvSpPr>
            <a:spLocks noGrp="1"/>
          </p:cNvSpPr>
          <p:nvPr>
            <p:ph type="subTitle" idx="1"/>
          </p:nvPr>
        </p:nvSpPr>
        <p:spPr>
          <a:xfrm>
            <a:off x="888047" y="571890"/>
            <a:ext cx="6400800" cy="4698557"/>
          </a:xfrm>
        </p:spPr>
        <p:txBody>
          <a:bodyPr/>
          <a:lstStyle/>
          <a:p>
            <a:endParaRPr lang="sv-SE" dirty="0"/>
          </a:p>
        </p:txBody>
      </p:sp>
      <p:sp>
        <p:nvSpPr>
          <p:cNvPr id="4" name="Rektangel 3"/>
          <p:cNvSpPr/>
          <p:nvPr/>
        </p:nvSpPr>
        <p:spPr>
          <a:xfrm>
            <a:off x="313391" y="164954"/>
            <a:ext cx="8313102" cy="6367259"/>
          </a:xfrm>
          <a:prstGeom prst="rect">
            <a:avLst/>
          </a:prstGeom>
        </p:spPr>
        <p:txBody>
          <a:bodyPr wrap="square">
            <a:spAutoFit/>
          </a:bodyPr>
          <a:lstStyle/>
          <a:p>
            <a:endParaRPr lang="sv-SE" dirty="0"/>
          </a:p>
        </p:txBody>
      </p:sp>
      <p:sp>
        <p:nvSpPr>
          <p:cNvPr id="5" name="Rektangel 4"/>
          <p:cNvSpPr/>
          <p:nvPr/>
        </p:nvSpPr>
        <p:spPr>
          <a:xfrm>
            <a:off x="2286000" y="2921169"/>
            <a:ext cx="4572000" cy="369332"/>
          </a:xfrm>
          <a:prstGeom prst="rect">
            <a:avLst/>
          </a:prstGeom>
        </p:spPr>
        <p:txBody>
          <a:bodyPr>
            <a:spAutoFit/>
          </a:bodyPr>
          <a:lstStyle/>
          <a:p>
            <a:endParaRPr lang="sv-SE" dirty="0"/>
          </a:p>
        </p:txBody>
      </p:sp>
      <p:pic>
        <p:nvPicPr>
          <p:cNvPr id="6" name="Bild 1"/>
          <p:cNvPicPr/>
          <p:nvPr/>
        </p:nvPicPr>
        <p:blipFill>
          <a:blip r:embed="rId2">
            <a:extLst>
              <a:ext uri="{28A0092B-C50C-407E-A947-70E740481C1C}">
                <a14:useLocalDpi xmlns:a14="http://schemas.microsoft.com/office/drawing/2010/main" val="0"/>
              </a:ext>
            </a:extLst>
          </a:blip>
          <a:srcRect/>
          <a:stretch>
            <a:fillRect/>
          </a:stretch>
        </p:blipFill>
        <p:spPr bwMode="auto">
          <a:xfrm>
            <a:off x="1855152" y="1447800"/>
            <a:ext cx="5433695" cy="3962400"/>
          </a:xfrm>
          <a:prstGeom prst="rect">
            <a:avLst/>
          </a:prstGeom>
          <a:noFill/>
          <a:ln>
            <a:noFill/>
          </a:ln>
        </p:spPr>
      </p:pic>
    </p:spTree>
    <p:extLst>
      <p:ext uri="{BB962C8B-B14F-4D97-AF65-F5344CB8AC3E}">
        <p14:creationId xmlns:p14="http://schemas.microsoft.com/office/powerpoint/2010/main" val="33582219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sz="2000" dirty="0"/>
              <a:t>När analyser gjorts av hela föregående år visar Försäkringskassan att sjukpenningtalet blev 7,7 dagar och därmed ökade med 0,9 dagar jämfört med förra året. Under samma tid ökade de nybeviljade sjuk- och </a:t>
            </a:r>
            <a:r>
              <a:rPr lang="sv-SE" sz="2000" dirty="0" smtClean="0"/>
              <a:t>aktivitetsersättningarna </a:t>
            </a:r>
            <a:r>
              <a:rPr lang="sv-SE" sz="2000" dirty="0"/>
              <a:t>per tusen försäkrade med 0,43 individer. Likaså ökade antalet sjukpenningdagar i sjukfall upp till 2,5 år med 12,7 procent under 2012 jämfört med året innan. </a:t>
            </a:r>
          </a:p>
        </p:txBody>
      </p:sp>
    </p:spTree>
    <p:extLst>
      <p:ext uri="{BB962C8B-B14F-4D97-AF65-F5344CB8AC3E}">
        <p14:creationId xmlns:p14="http://schemas.microsoft.com/office/powerpoint/2010/main" val="42470210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3"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3345" name="Photo Editor-foto" r:id="rId4" imgW="6400000" imgH="5772956" progId="MSPhotoEd.3">
                  <p:embed/>
                </p:oleObj>
              </mc:Choice>
              <mc:Fallback>
                <p:oleObj name="Photo Editor-foto" r:id="rId4" imgW="6400000" imgH="577295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771983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80141" y="2528757"/>
            <a:ext cx="6952002" cy="1477328"/>
          </a:xfrm>
          <a:prstGeom prst="rect">
            <a:avLst/>
          </a:prstGeom>
          <a:noFill/>
        </p:spPr>
        <p:txBody>
          <a:bodyPr wrap="square" rtlCol="0">
            <a:spAutoFit/>
          </a:bodyPr>
          <a:lstStyle/>
          <a:p>
            <a:r>
              <a:rPr lang="sv-SE" dirty="0" smtClean="0"/>
              <a:t>En helt färsk publikation i Lancet (ett europeiskt samarbetsprojekt IPD) visar att kombinationen höga krav och små kontrollmöjligheter i arbetet ökar risken för hjärtinfarkt under uppföljning hos arbetande män och kvinnor som inte hade hjärtkärlsjukdom vid start. Oberoende av andra riskfaktorer Överrisken 1.3</a:t>
            </a:r>
            <a:endParaRPr lang="sv-SE" dirty="0"/>
          </a:p>
        </p:txBody>
      </p:sp>
    </p:spTree>
    <p:extLst>
      <p:ext uri="{BB962C8B-B14F-4D97-AF65-F5344CB8AC3E}">
        <p14:creationId xmlns:p14="http://schemas.microsoft.com/office/powerpoint/2010/main" val="12174235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ubrik 1"/>
          <p:cNvSpPr>
            <a:spLocks noGrp="1"/>
          </p:cNvSpPr>
          <p:nvPr>
            <p:ph type="title"/>
          </p:nvPr>
        </p:nvSpPr>
        <p:spPr/>
        <p:txBody>
          <a:bodyPr/>
          <a:lstStyle/>
          <a:p>
            <a:pPr eaLnBrk="1" hangingPunct="1"/>
            <a:endParaRPr lang="sv-SE">
              <a:latin typeface="Arial" charset="0"/>
              <a:ea typeface="ＭＳ Ｐゴシック" charset="0"/>
              <a:cs typeface="ＭＳ Ｐゴシック" charset="0"/>
            </a:endParaRPr>
          </a:p>
        </p:txBody>
      </p:sp>
      <p:pic>
        <p:nvPicPr>
          <p:cNvPr id="2867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rcRect t="15773" b="15773"/>
          <a:stretch>
            <a:fillRect/>
          </a:stretch>
        </p:blipFill>
        <p:spPr>
          <a:xfrm>
            <a:off x="611188" y="765175"/>
            <a:ext cx="7772400" cy="4114800"/>
          </a:xfrm>
        </p:spPr>
      </p:pic>
    </p:spTree>
    <p:extLst>
      <p:ext uri="{BB962C8B-B14F-4D97-AF65-F5344CB8AC3E}">
        <p14:creationId xmlns:p14="http://schemas.microsoft.com/office/powerpoint/2010/main" val="7589839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85593" y="733266"/>
            <a:ext cx="7279850" cy="6463309"/>
          </a:xfrm>
          <a:prstGeom prst="rect">
            <a:avLst/>
          </a:prstGeom>
          <a:noFill/>
        </p:spPr>
        <p:txBody>
          <a:bodyPr wrap="square" rtlCol="0">
            <a:spAutoFit/>
          </a:bodyPr>
          <a:lstStyle/>
          <a:p>
            <a:r>
              <a:rPr lang="sv-SE" dirty="0" smtClean="0"/>
              <a:t>Medelvärde för psykiska krav i arbetet (fem frågor med fyra svarsalternativ från aldrig till alltid eller nästan alltid 1-4, summa 5-20)</a:t>
            </a:r>
          </a:p>
          <a:p>
            <a:endParaRPr lang="sv-SE" dirty="0"/>
          </a:p>
          <a:p>
            <a:pPr lvl="1"/>
            <a:r>
              <a:rPr lang="sv-SE" dirty="0" smtClean="0"/>
              <a:t>Män 1990	11.8				Kvinnor 1990 		12.2</a:t>
            </a:r>
          </a:p>
          <a:p>
            <a:pPr lvl="1"/>
            <a:r>
              <a:rPr lang="sv-SE" dirty="0" smtClean="0"/>
              <a:t>Män 2008	13.3				Kvinnor 2008		13.4</a:t>
            </a:r>
          </a:p>
          <a:p>
            <a:pPr lvl="1"/>
            <a:r>
              <a:rPr lang="sv-SE" dirty="0" smtClean="0"/>
              <a:t>Män 2010	12.8				Kvinnor 2010		13.1</a:t>
            </a:r>
          </a:p>
          <a:p>
            <a:pPr lvl="1"/>
            <a:endParaRPr lang="sv-SE" dirty="0"/>
          </a:p>
          <a:p>
            <a:pPr lvl="1"/>
            <a:endParaRPr lang="sv-SE" dirty="0" smtClean="0"/>
          </a:p>
          <a:p>
            <a:pPr lvl="1"/>
            <a:r>
              <a:rPr lang="sv-SE" dirty="0" smtClean="0"/>
              <a:t>Medelvärde för påverkansmöjligheter i arbetet (två frågor med fyra svarsalternativ 1-4, summa 2-8)</a:t>
            </a:r>
          </a:p>
          <a:p>
            <a:pPr lvl="1"/>
            <a:endParaRPr lang="sv-SE" dirty="0"/>
          </a:p>
          <a:p>
            <a:pPr lvl="1"/>
            <a:r>
              <a:rPr lang="sv-SE" dirty="0" smtClean="0"/>
              <a:t>Män 1990	6.7				Kvinnor 1990		6.3</a:t>
            </a:r>
          </a:p>
          <a:p>
            <a:pPr lvl="1"/>
            <a:r>
              <a:rPr lang="sv-SE" dirty="0" smtClean="0"/>
              <a:t>Män 2008	6.5				Kvinnor 2008		6.2</a:t>
            </a:r>
          </a:p>
          <a:p>
            <a:pPr lvl="1"/>
            <a:r>
              <a:rPr lang="sv-SE" dirty="0" smtClean="0"/>
              <a:t>Män 2010	6.3				Kvinnor 2010		6.1</a:t>
            </a:r>
          </a:p>
          <a:p>
            <a:pPr lvl="1"/>
            <a:endParaRPr lang="sv-SE" dirty="0"/>
          </a:p>
          <a:p>
            <a:pPr lvl="1"/>
            <a:r>
              <a:rPr lang="sv-SE" dirty="0" smtClean="0"/>
              <a:t>Data från Norrtälje </a:t>
            </a:r>
            <a:r>
              <a:rPr lang="sv-SE" dirty="0" err="1" smtClean="0"/>
              <a:t>Muskuloskeletalt</a:t>
            </a:r>
            <a:r>
              <a:rPr lang="sv-SE" dirty="0" smtClean="0"/>
              <a:t> Interventionscentrum 1990 (Hagberg/</a:t>
            </a:r>
            <a:r>
              <a:rPr lang="sv-SE" dirty="0" err="1" smtClean="0"/>
              <a:t>Hogstedt</a:t>
            </a:r>
            <a:r>
              <a:rPr lang="sv-SE" dirty="0" smtClean="0"/>
              <a:t>, red, Arbetslivsinstitutet) och från SLOSH, Stressforskningsinstitutet 2008 och 2010</a:t>
            </a:r>
          </a:p>
          <a:p>
            <a:pPr lvl="1"/>
            <a:endParaRPr lang="sv-SE" dirty="0"/>
          </a:p>
          <a:p>
            <a:pPr lvl="1"/>
            <a:endParaRPr lang="sv-SE" dirty="0" smtClean="0"/>
          </a:p>
          <a:p>
            <a:pPr marL="342900" indent="-342900">
              <a:buAutoNum type="arabicPlain" startAt="1990"/>
            </a:pPr>
            <a:endParaRPr lang="sv-SE" dirty="0"/>
          </a:p>
          <a:p>
            <a:pPr marL="342900" indent="-342900">
              <a:buAutoNum type="arabicPlain" startAt="1990"/>
            </a:pPr>
            <a:endParaRPr lang="sv-SE" dirty="0" smtClean="0"/>
          </a:p>
          <a:p>
            <a:pPr marL="342900" indent="-342900">
              <a:buAutoNum type="arabicPlain" startAt="1990"/>
            </a:pPr>
            <a:endParaRPr lang="sv-SE" dirty="0"/>
          </a:p>
        </p:txBody>
      </p:sp>
    </p:spTree>
    <p:extLst>
      <p:ext uri="{BB962C8B-B14F-4D97-AF65-F5344CB8AC3E}">
        <p14:creationId xmlns:p14="http://schemas.microsoft.com/office/powerpoint/2010/main" val="6106189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23541" y="119379"/>
            <a:ext cx="8432887" cy="6186310"/>
          </a:xfrm>
          <a:prstGeom prst="rect">
            <a:avLst/>
          </a:prstGeom>
          <a:noFill/>
        </p:spPr>
        <p:txBody>
          <a:bodyPr wrap="square" rtlCol="0">
            <a:spAutoFit/>
          </a:bodyPr>
          <a:lstStyle/>
          <a:p>
            <a:r>
              <a:rPr lang="sv-SE" dirty="0" smtClean="0"/>
              <a:t>Från läkarenkäterna  1992 (n=362) respektive 2010 (n=1937)</a:t>
            </a:r>
          </a:p>
          <a:p>
            <a:r>
              <a:rPr lang="sv-SE" dirty="0" smtClean="0"/>
              <a:t>Bejerot et al Läkartidningen 20:2652-2654, 2011</a:t>
            </a:r>
          </a:p>
          <a:p>
            <a:endParaRPr lang="sv-SE" dirty="0" smtClean="0"/>
          </a:p>
          <a:p>
            <a:r>
              <a:rPr lang="sv-SE" dirty="0" smtClean="0"/>
              <a:t>Tycker du att du har tillräckligt inflytande</a:t>
            </a:r>
          </a:p>
          <a:p>
            <a:r>
              <a:rPr lang="sv-SE" dirty="0" smtClean="0"/>
              <a:t>på beslut som gäller den avdelning där du själv arbetar? %</a:t>
            </a:r>
          </a:p>
          <a:p>
            <a:endParaRPr lang="sv-SE" dirty="0"/>
          </a:p>
          <a:p>
            <a:r>
              <a:rPr lang="sv-SE" dirty="0" smtClean="0"/>
              <a:t>						1994				2010</a:t>
            </a:r>
            <a:endParaRPr lang="sv-SE" dirty="0"/>
          </a:p>
          <a:p>
            <a:pPr marL="342900" indent="-342900">
              <a:buAutoNum type="arabicPlain" startAt="1994"/>
            </a:pPr>
            <a:endParaRPr lang="sv-SE" dirty="0" smtClean="0"/>
          </a:p>
          <a:p>
            <a:r>
              <a:rPr lang="sv-SE" dirty="0" smtClean="0"/>
              <a:t>Ja oftast					28					18</a:t>
            </a:r>
          </a:p>
          <a:p>
            <a:r>
              <a:rPr lang="sv-SE" dirty="0" smtClean="0"/>
              <a:t>Ja ganska ofta				25					21</a:t>
            </a:r>
          </a:p>
          <a:p>
            <a:r>
              <a:rPr lang="sv-SE" dirty="0" smtClean="0"/>
              <a:t>Ja ibland					22					29</a:t>
            </a:r>
          </a:p>
          <a:p>
            <a:r>
              <a:rPr lang="sv-SE" dirty="0" smtClean="0"/>
              <a:t>Nej sällan					20					26</a:t>
            </a:r>
          </a:p>
          <a:p>
            <a:r>
              <a:rPr lang="sv-SE" dirty="0" smtClean="0"/>
              <a:t>Nej aldrig					5					6</a:t>
            </a:r>
          </a:p>
          <a:p>
            <a:endParaRPr lang="sv-SE" dirty="0" smtClean="0"/>
          </a:p>
          <a:p>
            <a:r>
              <a:rPr lang="sv-SE" dirty="0" smtClean="0"/>
              <a:t>Har du så många arbetsuppgifter att det inverkar negativt på</a:t>
            </a:r>
          </a:p>
          <a:p>
            <a:r>
              <a:rPr lang="sv-SE" dirty="0" smtClean="0"/>
              <a:t>möjligheten att arbeta effektivt? %</a:t>
            </a:r>
          </a:p>
          <a:p>
            <a:endParaRPr lang="sv-SE" dirty="0" smtClean="0"/>
          </a:p>
          <a:p>
            <a:r>
              <a:rPr lang="sv-SE" dirty="0" smtClean="0"/>
              <a:t>Ja oftast					6					10</a:t>
            </a:r>
          </a:p>
          <a:p>
            <a:r>
              <a:rPr lang="sv-SE" dirty="0" smtClean="0"/>
              <a:t>Ja ganska ofta				20					27</a:t>
            </a:r>
          </a:p>
          <a:p>
            <a:r>
              <a:rPr lang="sv-SE" dirty="0" smtClean="0"/>
              <a:t>Ja ibland					44					41</a:t>
            </a:r>
          </a:p>
          <a:p>
            <a:r>
              <a:rPr lang="sv-SE" dirty="0" smtClean="0"/>
              <a:t>Nej sällan					28					20</a:t>
            </a:r>
          </a:p>
          <a:p>
            <a:r>
              <a:rPr lang="sv-SE" dirty="0" smtClean="0"/>
              <a:t>Nej aldrig 				3					3</a:t>
            </a:r>
          </a:p>
        </p:txBody>
      </p:sp>
    </p:spTree>
    <p:extLst>
      <p:ext uri="{BB962C8B-B14F-4D97-AF65-F5344CB8AC3E}">
        <p14:creationId xmlns:p14="http://schemas.microsoft.com/office/powerpoint/2010/main" val="22858650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479473" y="508674"/>
            <a:ext cx="8034409" cy="5632312"/>
          </a:xfrm>
          <a:prstGeom prst="rect">
            <a:avLst/>
          </a:prstGeom>
          <a:noFill/>
        </p:spPr>
        <p:txBody>
          <a:bodyPr wrap="square" rtlCol="0">
            <a:spAutoFit/>
          </a:bodyPr>
          <a:lstStyle/>
          <a:p>
            <a:r>
              <a:rPr lang="sv-SE" dirty="0" smtClean="0"/>
              <a:t>Relativ risk (RR) för utmattning hos </a:t>
            </a:r>
            <a:r>
              <a:rPr lang="sv-SE" smtClean="0"/>
              <a:t>svenska läkare (</a:t>
            </a:r>
            <a:r>
              <a:rPr lang="sv-SE" dirty="0" smtClean="0"/>
              <a:t>enligt standardiserat formulärindex) med onödiga (skulle de alls behöva göras?) respektive oskäliga (göras av andra?) arbetsuppgifter (n=1534). </a:t>
            </a:r>
          </a:p>
          <a:p>
            <a:endParaRPr lang="sv-SE" dirty="0"/>
          </a:p>
          <a:p>
            <a:r>
              <a:rPr lang="sv-SE" dirty="0"/>
              <a:t>	</a:t>
            </a:r>
            <a:r>
              <a:rPr lang="sv-SE" dirty="0" smtClean="0"/>
              <a:t>				Låg nivå 			Mellannivå		Hög nivå</a:t>
            </a:r>
          </a:p>
          <a:p>
            <a:r>
              <a:rPr lang="sv-SE" dirty="0" smtClean="0"/>
              <a:t>					(referens)</a:t>
            </a:r>
            <a:endParaRPr lang="sv-SE" dirty="0"/>
          </a:p>
          <a:p>
            <a:endParaRPr lang="sv-SE" i="1" dirty="0" smtClean="0"/>
          </a:p>
          <a:p>
            <a:r>
              <a:rPr lang="sv-SE" i="1" dirty="0" smtClean="0"/>
              <a:t>Index</a:t>
            </a:r>
          </a:p>
          <a:p>
            <a:r>
              <a:rPr lang="sv-SE" i="1" dirty="0" smtClean="0"/>
              <a:t>Onödiga</a:t>
            </a:r>
          </a:p>
          <a:p>
            <a:r>
              <a:rPr lang="sv-SE" i="1" dirty="0" err="1"/>
              <a:t>a</a:t>
            </a:r>
            <a:r>
              <a:rPr lang="sv-SE" i="1" dirty="0" err="1" smtClean="0"/>
              <a:t>rbetsuppg</a:t>
            </a:r>
            <a:r>
              <a:rPr lang="sv-SE" dirty="0" smtClean="0"/>
              <a:t>.</a:t>
            </a:r>
          </a:p>
          <a:p>
            <a:r>
              <a:rPr lang="sv-SE" dirty="0"/>
              <a:t>	</a:t>
            </a:r>
            <a:r>
              <a:rPr lang="sv-SE" dirty="0" smtClean="0"/>
              <a:t>Utmattning		1				1.54(1.14-2.08)	2.64(1.96-3.55)	</a:t>
            </a:r>
          </a:p>
          <a:p>
            <a:endParaRPr lang="sv-SE" dirty="0"/>
          </a:p>
          <a:p>
            <a:r>
              <a:rPr lang="sv-SE" i="1" dirty="0" smtClean="0"/>
              <a:t>Index</a:t>
            </a:r>
          </a:p>
          <a:p>
            <a:r>
              <a:rPr lang="sv-SE" i="1" dirty="0" smtClean="0"/>
              <a:t>Oskäliga</a:t>
            </a:r>
          </a:p>
          <a:p>
            <a:r>
              <a:rPr lang="sv-SE" i="1" dirty="0" err="1"/>
              <a:t>a</a:t>
            </a:r>
            <a:r>
              <a:rPr lang="sv-SE" i="1" dirty="0" err="1" smtClean="0"/>
              <a:t>rbetsuppg</a:t>
            </a:r>
            <a:r>
              <a:rPr lang="sv-SE" i="1" dirty="0" smtClean="0"/>
              <a:t>.</a:t>
            </a:r>
          </a:p>
          <a:p>
            <a:r>
              <a:rPr lang="sv-SE" dirty="0" smtClean="0"/>
              <a:t>	Utmattning		1				2.23(1.52-3.28)	5.24(3.61-7.62)</a:t>
            </a:r>
          </a:p>
          <a:p>
            <a:endParaRPr lang="sv-SE" dirty="0"/>
          </a:p>
          <a:p>
            <a:r>
              <a:rPr lang="sv-SE" dirty="0" smtClean="0"/>
              <a:t>Bejerot et al LT nr 48 2012</a:t>
            </a:r>
            <a:endParaRPr lang="sv-SE" dirty="0"/>
          </a:p>
          <a:p>
            <a:endParaRPr lang="sv-SE" dirty="0" smtClean="0"/>
          </a:p>
          <a:p>
            <a:endParaRPr lang="sv-SE" dirty="0"/>
          </a:p>
        </p:txBody>
      </p:sp>
    </p:spTree>
    <p:extLst>
      <p:ext uri="{BB962C8B-B14F-4D97-AF65-F5344CB8AC3E}">
        <p14:creationId xmlns:p14="http://schemas.microsoft.com/office/powerpoint/2010/main" val="40356369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idx="4294967295"/>
          </p:nvPr>
        </p:nvSpPr>
        <p:spPr>
          <a:xfrm>
            <a:off x="1676400" y="2590800"/>
            <a:ext cx="6248400" cy="1524000"/>
          </a:xfrm>
          <a:ln>
            <a:solidFill>
              <a:srgbClr val="FF0000"/>
            </a:solidFill>
            <a:miter lim="800000"/>
            <a:headEnd/>
            <a:tailEnd/>
          </a:ln>
        </p:spPr>
        <p:txBody>
          <a:bodyPr>
            <a:normAutofit fontScale="90000"/>
          </a:bodyPr>
          <a:lstStyle/>
          <a:p>
            <a:pPr>
              <a:defRPr/>
            </a:pPr>
            <a:r>
              <a:rPr lang="sv-SE" sz="1500" b="1" smtClean="0">
                <a:cs typeface="+mj-cs"/>
              </a:rPr>
              <a:t>Signifikant prediktion av </a:t>
            </a:r>
            <a:r>
              <a:rPr lang="ja-JP" altLang="sv-SE" sz="1500" b="1" smtClean="0">
                <a:latin typeface="Arial"/>
                <a:cs typeface="+mj-cs"/>
              </a:rPr>
              <a:t>”</a:t>
            </a:r>
            <a:r>
              <a:rPr lang="sv-SE" sz="1500" b="1" smtClean="0">
                <a:cs typeface="+mj-cs"/>
              </a:rPr>
              <a:t>utmattningspoäng</a:t>
            </a:r>
            <a:r>
              <a:rPr lang="ja-JP" altLang="sv-SE" sz="1500" b="1" smtClean="0">
                <a:latin typeface="Arial"/>
                <a:cs typeface="+mj-cs"/>
              </a:rPr>
              <a:t>”</a:t>
            </a:r>
            <a:r>
              <a:rPr lang="sv-SE" sz="1500" b="1" smtClean="0">
                <a:cs typeface="+mj-cs"/>
              </a:rPr>
              <a:t> (emotionell utbrändhetspoäng enligt Maslach) från 2008 till 2010 i den svenska slosh-studien av svenska arbetande män och kvinnor</a:t>
            </a:r>
            <a:r>
              <a:rPr lang="sv-SE" sz="1500" smtClean="0">
                <a:cs typeface="+mj-cs"/>
              </a:rPr>
              <a:t/>
            </a:r>
            <a:br>
              <a:rPr lang="sv-SE" sz="1500" smtClean="0">
                <a:cs typeface="+mj-cs"/>
              </a:rPr>
            </a:br>
            <a:r>
              <a:rPr lang="sv-SE" sz="1500" smtClean="0">
                <a:cs typeface="+mj-cs"/>
              </a:rPr>
              <a:t/>
            </a:r>
            <a:br>
              <a:rPr lang="sv-SE" sz="1500" smtClean="0">
                <a:cs typeface="+mj-cs"/>
              </a:rPr>
            </a:br>
            <a:r>
              <a:rPr lang="sv-SE" sz="1500" smtClean="0">
                <a:cs typeface="+mj-cs"/>
              </a:rPr>
              <a:t>Förklaringsvariabler i multivariat analys: Kön, ålder, inkomst, icke lyssnande chef, psykologiska krav, möjlighet att påverka emotionell utmattning och kulturella aktiviteter på jobbet vid start, N=6214</a:t>
            </a:r>
            <a:br>
              <a:rPr lang="sv-SE" sz="1500" smtClean="0">
                <a:cs typeface="+mj-cs"/>
              </a:rPr>
            </a:br>
            <a:r>
              <a:rPr lang="sv-SE" sz="1500" smtClean="0">
                <a:cs typeface="+mj-cs"/>
              </a:rPr>
              <a:t>Följande variabler hade oberoende säkerställt prediktionsvärde:</a:t>
            </a:r>
            <a:r>
              <a:rPr lang="sv-SE" sz="1600" smtClean="0">
                <a:cs typeface="+mj-cs"/>
              </a:rPr>
              <a:t> </a:t>
            </a:r>
            <a:br>
              <a:rPr lang="sv-SE" sz="1600" smtClean="0">
                <a:cs typeface="+mj-cs"/>
              </a:rPr>
            </a:br>
            <a:r>
              <a:rPr lang="sv-SE" sz="1600" smtClean="0">
                <a:cs typeface="+mj-cs"/>
              </a:rPr>
              <a:t> </a:t>
            </a:r>
            <a:br>
              <a:rPr lang="sv-SE" sz="1600" smtClean="0">
                <a:cs typeface="+mj-cs"/>
              </a:rPr>
            </a:br>
            <a:r>
              <a:rPr lang="sv-SE" sz="1600" smtClean="0">
                <a:cs typeface="+mj-cs"/>
              </a:rPr>
              <a:t/>
            </a:r>
            <a:br>
              <a:rPr lang="sv-SE" sz="1600" smtClean="0">
                <a:cs typeface="+mj-cs"/>
              </a:rPr>
            </a:br>
            <a:r>
              <a:rPr lang="sv-SE" sz="1600" smtClean="0">
                <a:cs typeface="+mj-cs"/>
              </a:rPr>
              <a:t/>
            </a:r>
            <a:br>
              <a:rPr lang="sv-SE" sz="1600" smtClean="0">
                <a:cs typeface="+mj-cs"/>
              </a:rPr>
            </a:br>
            <a:r>
              <a:rPr lang="sv-SE" sz="1500" u="sng" smtClean="0">
                <a:solidFill>
                  <a:schemeClr val="tx1"/>
                </a:solidFill>
                <a:cs typeface="+mj-cs"/>
              </a:rPr>
              <a:t>Emotionell utmattning vid start</a:t>
            </a:r>
            <a:br>
              <a:rPr lang="sv-SE" sz="1500" u="sng" smtClean="0">
                <a:solidFill>
                  <a:schemeClr val="tx1"/>
                </a:solidFill>
                <a:cs typeface="+mj-cs"/>
              </a:rPr>
            </a:br>
            <a:r>
              <a:rPr lang="sv-SE" sz="1500" u="sng" smtClean="0">
                <a:solidFill>
                  <a:schemeClr val="tx1"/>
                </a:solidFill>
                <a:cs typeface="+mj-cs"/>
              </a:rPr>
              <a:t>Ålder</a:t>
            </a:r>
            <a:br>
              <a:rPr lang="sv-SE" sz="1500" u="sng" smtClean="0">
                <a:solidFill>
                  <a:schemeClr val="tx1"/>
                </a:solidFill>
                <a:cs typeface="+mj-cs"/>
              </a:rPr>
            </a:br>
            <a:r>
              <a:rPr lang="sv-SE" sz="1500" u="sng" smtClean="0">
                <a:solidFill>
                  <a:schemeClr val="tx1"/>
                </a:solidFill>
                <a:cs typeface="+mj-cs"/>
              </a:rPr>
              <a:t>Psykologiska krav </a:t>
            </a:r>
            <a:br>
              <a:rPr lang="sv-SE" sz="1500" u="sng" smtClean="0">
                <a:solidFill>
                  <a:schemeClr val="tx1"/>
                </a:solidFill>
                <a:cs typeface="+mj-cs"/>
              </a:rPr>
            </a:br>
            <a:r>
              <a:rPr lang="sv-SE" sz="1500" u="sng" smtClean="0">
                <a:solidFill>
                  <a:schemeClr val="tx1"/>
                </a:solidFill>
                <a:cs typeface="+mj-cs"/>
              </a:rPr>
              <a:t>Kön</a:t>
            </a:r>
            <a:br>
              <a:rPr lang="sv-SE" sz="1500" u="sng" smtClean="0">
                <a:solidFill>
                  <a:schemeClr val="tx1"/>
                </a:solidFill>
                <a:cs typeface="+mj-cs"/>
              </a:rPr>
            </a:br>
            <a:r>
              <a:rPr lang="sv-SE" sz="1500" u="sng" smtClean="0">
                <a:solidFill>
                  <a:schemeClr val="tx1"/>
                </a:solidFill>
                <a:cs typeface="+mj-cs"/>
              </a:rPr>
              <a:t>Möjlighet att påverka</a:t>
            </a:r>
            <a:br>
              <a:rPr lang="sv-SE" sz="1500" u="sng" smtClean="0">
                <a:solidFill>
                  <a:schemeClr val="tx1"/>
                </a:solidFill>
                <a:cs typeface="+mj-cs"/>
              </a:rPr>
            </a:br>
            <a:r>
              <a:rPr lang="sv-SE" sz="1500" u="sng" smtClean="0">
                <a:solidFill>
                  <a:schemeClr val="tx1"/>
                </a:solidFill>
                <a:cs typeface="+mj-cs"/>
              </a:rPr>
              <a:t>Kulturella aktiviteter på jobbet</a:t>
            </a:r>
            <a:br>
              <a:rPr lang="sv-SE" sz="1500" u="sng" smtClean="0">
                <a:solidFill>
                  <a:schemeClr val="tx1"/>
                </a:solidFill>
                <a:cs typeface="+mj-cs"/>
              </a:rPr>
            </a:br>
            <a:r>
              <a:rPr lang="sv-SE" sz="1600" smtClean="0">
                <a:cs typeface="+mj-cs"/>
              </a:rPr>
              <a:t/>
            </a:r>
            <a:br>
              <a:rPr lang="sv-SE" sz="1600" smtClean="0">
                <a:cs typeface="+mj-cs"/>
              </a:rPr>
            </a:br>
            <a:r>
              <a:rPr lang="sv-SE" sz="1600" smtClean="0">
                <a:cs typeface="+mj-cs"/>
              </a:rPr>
              <a:t>Ej säkerställda oberoende effekter:</a:t>
            </a:r>
            <a:br>
              <a:rPr lang="sv-SE" sz="1600" smtClean="0">
                <a:cs typeface="+mj-cs"/>
              </a:rPr>
            </a:br>
            <a:r>
              <a:rPr lang="sv-SE" sz="1600" smtClean="0">
                <a:cs typeface="+mj-cs"/>
              </a:rPr>
              <a:t/>
            </a:r>
            <a:br>
              <a:rPr lang="sv-SE" sz="1600" smtClean="0">
                <a:cs typeface="+mj-cs"/>
              </a:rPr>
            </a:br>
            <a:r>
              <a:rPr lang="sv-SE" sz="1600" smtClean="0">
                <a:cs typeface="+mj-cs"/>
              </a:rPr>
              <a:t>Inkomst</a:t>
            </a:r>
            <a:br>
              <a:rPr lang="sv-SE" sz="1600" smtClean="0">
                <a:cs typeface="+mj-cs"/>
              </a:rPr>
            </a:br>
            <a:r>
              <a:rPr lang="sv-SE" sz="1600" smtClean="0">
                <a:cs typeface="+mj-cs"/>
              </a:rPr>
              <a:t>Icke lyssnande chef</a:t>
            </a:r>
            <a:br>
              <a:rPr lang="sv-SE" sz="1600" smtClean="0">
                <a:cs typeface="+mj-cs"/>
              </a:rPr>
            </a:br>
            <a:r>
              <a:rPr lang="sv-SE" sz="1600" smtClean="0">
                <a:cs typeface="+mj-cs"/>
              </a:rPr>
              <a:t>					</a:t>
            </a:r>
            <a:br>
              <a:rPr lang="sv-SE" sz="1600" smtClean="0">
                <a:cs typeface="+mj-cs"/>
              </a:rPr>
            </a:br>
            <a:r>
              <a:rPr lang="sv-SE" sz="1600" smtClean="0">
                <a:cs typeface="+mj-cs"/>
              </a:rPr>
              <a:t>	Theorell. Osika, Leineweber, Magnusson Hanson, Bojner Horwitz and Westerlund: </a:t>
            </a:r>
            <a:r>
              <a:rPr lang="sv-SE" sz="1600" smtClean="0">
                <a:solidFill>
                  <a:schemeClr val="tx1"/>
                </a:solidFill>
                <a:cs typeface="+mj-cs"/>
              </a:rPr>
              <a:t>Is cultural activity at work related to mental health in employees? Int Arch Occ Env Health 2012 </a:t>
            </a:r>
            <a:br>
              <a:rPr lang="sv-SE" sz="1600" smtClean="0">
                <a:solidFill>
                  <a:schemeClr val="tx1"/>
                </a:solidFill>
                <a:cs typeface="+mj-cs"/>
              </a:rPr>
            </a:br>
            <a:r>
              <a:rPr lang="sv-SE" sz="1600" smtClean="0">
                <a:solidFill>
                  <a:schemeClr val="tx1"/>
                </a:solidFill>
                <a:cs typeface="+mj-cs"/>
              </a:rPr>
              <a:t>(DOI 10.1007/s00420-012-0762-8) </a:t>
            </a:r>
            <a:r>
              <a:rPr lang="sv-SE" sz="2000" smtClean="0">
                <a:cs typeface="+mj-cs"/>
              </a:rPr>
              <a:t/>
            </a:r>
            <a:br>
              <a:rPr lang="sv-SE" sz="2000" smtClean="0">
                <a:cs typeface="+mj-cs"/>
              </a:rPr>
            </a:br>
            <a:endParaRPr lang="sv-SE" sz="2000" smtClean="0">
              <a:cs typeface="+mj-cs"/>
            </a:endParaRPr>
          </a:p>
        </p:txBody>
      </p:sp>
      <p:sp>
        <p:nvSpPr>
          <p:cNvPr id="105475" name="Rectangle 3"/>
          <p:cNvSpPr>
            <a:spLocks noGrp="1" noChangeArrowheads="1"/>
          </p:cNvSpPr>
          <p:nvPr>
            <p:ph type="subTitle" idx="4294967295"/>
          </p:nvPr>
        </p:nvSpPr>
        <p:spPr>
          <a:xfrm>
            <a:off x="1371600" y="4495800"/>
            <a:ext cx="6400800" cy="1752600"/>
          </a:xfrm>
        </p:spPr>
        <p:txBody>
          <a:bodyPr/>
          <a:lstStyle/>
          <a:p>
            <a:pPr marL="0" indent="0" algn="ctr">
              <a:buFontTx/>
              <a:buNone/>
              <a:defRPr/>
            </a:pPr>
            <a:endParaRPr lang="en-US" smtClean="0">
              <a:cs typeface="+mn-cs"/>
            </a:endParaRPr>
          </a:p>
        </p:txBody>
      </p:sp>
    </p:spTree>
    <p:extLst>
      <p:ext uri="{BB962C8B-B14F-4D97-AF65-F5344CB8AC3E}">
        <p14:creationId xmlns:p14="http://schemas.microsoft.com/office/powerpoint/2010/main" val="18254020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914400" y="1066800"/>
            <a:ext cx="7620000"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sv-SE" sz="2400" dirty="0">
                <a:latin typeface="Tahoma" charset="0"/>
                <a:cs typeface="Times New Roman" charset="0"/>
              </a:rPr>
              <a:t>Akut stress (</a:t>
            </a:r>
            <a:r>
              <a:rPr lang="sv-SE" sz="2400" dirty="0" err="1">
                <a:latin typeface="Tahoma" charset="0"/>
                <a:cs typeface="Times New Roman" charset="0"/>
              </a:rPr>
              <a:t>Selye</a:t>
            </a:r>
            <a:r>
              <a:rPr lang="sv-SE" sz="2400" dirty="0">
                <a:latin typeface="Tahoma" charset="0"/>
                <a:cs typeface="Times New Roman" charset="0"/>
              </a:rPr>
              <a:t>) syftar till att preparera kroppen för fysisk ansträngning med</a:t>
            </a:r>
          </a:p>
          <a:p>
            <a:pPr eaLnBrk="1" hangingPunct="1">
              <a:defRPr/>
            </a:pPr>
            <a:endParaRPr lang="sv-SE" sz="2400" dirty="0">
              <a:latin typeface="Tahoma" charset="0"/>
              <a:cs typeface="Times New Roman" charset="0"/>
            </a:endParaRPr>
          </a:p>
          <a:p>
            <a:pPr>
              <a:lnSpc>
                <a:spcPct val="205000"/>
              </a:lnSpc>
              <a:buFont typeface="Wingdings" charset="0"/>
              <a:buChar char="Ø"/>
              <a:defRPr/>
            </a:pPr>
            <a:r>
              <a:rPr lang="sv-SE" sz="2000" dirty="0">
                <a:latin typeface="Tahoma" charset="0"/>
                <a:cs typeface="Times New Roman" charset="0"/>
              </a:rPr>
              <a:t>   Energimobilisering (ökad bränsletillförsel till blodet)</a:t>
            </a:r>
          </a:p>
          <a:p>
            <a:pPr>
              <a:lnSpc>
                <a:spcPct val="205000"/>
              </a:lnSpc>
              <a:buFont typeface="Wingdings" charset="0"/>
              <a:buChar char="Ø"/>
              <a:defRPr/>
            </a:pPr>
            <a:r>
              <a:rPr lang="sv-SE" sz="2000" dirty="0">
                <a:latin typeface="Tahoma" charset="0"/>
                <a:cs typeface="Times New Roman" charset="0"/>
              </a:rPr>
              <a:t>   Minskad känslighet för smärta</a:t>
            </a:r>
          </a:p>
          <a:p>
            <a:pPr>
              <a:lnSpc>
                <a:spcPct val="205000"/>
              </a:lnSpc>
              <a:buFont typeface="Wingdings" charset="0"/>
              <a:buChar char="Ø"/>
              <a:defRPr/>
            </a:pPr>
            <a:r>
              <a:rPr lang="sv-SE" sz="2000" dirty="0">
                <a:latin typeface="Tahoma" charset="0"/>
                <a:cs typeface="Times New Roman" charset="0"/>
              </a:rPr>
              <a:t>   Ökad blodkoagulation</a:t>
            </a:r>
          </a:p>
          <a:p>
            <a:pPr>
              <a:lnSpc>
                <a:spcPct val="205000"/>
              </a:lnSpc>
              <a:buFont typeface="Wingdings" charset="0"/>
              <a:buChar char="Ø"/>
              <a:defRPr/>
            </a:pPr>
            <a:r>
              <a:rPr lang="sv-SE" sz="2000" dirty="0">
                <a:latin typeface="Tahoma" charset="0"/>
                <a:cs typeface="Times New Roman" charset="0"/>
              </a:rPr>
              <a:t>   Minskad inflammation</a:t>
            </a:r>
          </a:p>
          <a:p>
            <a:pPr>
              <a:lnSpc>
                <a:spcPct val="205000"/>
              </a:lnSpc>
              <a:buFont typeface="Wingdings" charset="0"/>
              <a:buChar char="Ø"/>
              <a:defRPr/>
            </a:pPr>
            <a:r>
              <a:rPr lang="sv-SE" sz="2000" dirty="0">
                <a:latin typeface="Tahoma" charset="0"/>
                <a:cs typeface="Times New Roman" charset="0"/>
              </a:rPr>
              <a:t>   Ökad tendens att hålla kvar vätska och koksalt i kroppen</a:t>
            </a:r>
          </a:p>
          <a:p>
            <a:pPr>
              <a:lnSpc>
                <a:spcPct val="205000"/>
              </a:lnSpc>
              <a:defRPr/>
            </a:pPr>
            <a:r>
              <a:rPr lang="sv-SE" sz="2000" dirty="0">
                <a:latin typeface="Tahoma" charset="0"/>
                <a:cs typeface="Times New Roman" charset="0"/>
              </a:rPr>
              <a:t> </a:t>
            </a:r>
            <a:r>
              <a:rPr lang="sv-SE" sz="1600" dirty="0">
                <a:latin typeface="Tahoma" charset="0"/>
                <a:cs typeface="Times New Roman" charset="0"/>
              </a:rPr>
              <a:t>Theorell 2013</a:t>
            </a:r>
          </a:p>
          <a:p>
            <a:pPr>
              <a:defRPr/>
            </a:pPr>
            <a:endParaRPr lang="sv-SE" sz="2000" dirty="0">
              <a:latin typeface="AvantGarde" charset="0"/>
              <a:ea typeface="Times New Roman" charset="0"/>
              <a:cs typeface="Times New Roman" charset="0"/>
            </a:endParaRPr>
          </a:p>
        </p:txBody>
      </p:sp>
      <p:pic>
        <p:nvPicPr>
          <p:cNvPr id="21506" name="Picture 3" descr="IPMlogoN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23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1191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838200" y="1981200"/>
            <a:ext cx="7772400" cy="1143000"/>
          </a:xfrm>
        </p:spPr>
        <p:txBody>
          <a:bodyPr>
            <a:normAutofit fontScale="90000"/>
          </a:bodyPr>
          <a:lstStyle/>
          <a:p>
            <a:pPr>
              <a:defRPr/>
            </a:pPr>
            <a:r>
              <a:rPr lang="sv-SE" sz="2000" smtClean="0">
                <a:cs typeface="+mj-cs"/>
              </a:rPr>
              <a:t/>
            </a:r>
            <a:br>
              <a:rPr lang="sv-SE" sz="2000" smtClean="0">
                <a:cs typeface="+mj-cs"/>
              </a:rPr>
            </a:br>
            <a:r>
              <a:rPr lang="sv-SE" sz="2000" b="1" smtClean="0">
                <a:cs typeface="+mj-cs"/>
              </a:rPr>
              <a:t>Faktorer i arbetet som skyddar mot uppkomst av mobbning under tvåårsuppföljning i slosh för personer som vid start ej känt sig mobbade</a:t>
            </a:r>
            <a:br>
              <a:rPr lang="sv-SE" sz="2000" b="1" smtClean="0">
                <a:cs typeface="+mj-cs"/>
              </a:rPr>
            </a:br>
            <a:r>
              <a:rPr lang="sv-SE" sz="2000" smtClean="0">
                <a:cs typeface="+mj-cs"/>
              </a:rPr>
              <a:t/>
            </a:r>
            <a:br>
              <a:rPr lang="sv-SE" sz="2000" smtClean="0">
                <a:cs typeface="+mj-cs"/>
              </a:rPr>
            </a:br>
            <a:r>
              <a:rPr lang="sv-SE" sz="2000" smtClean="0">
                <a:cs typeface="+mj-cs"/>
              </a:rPr>
              <a:t>Ingen omorganisation</a:t>
            </a:r>
            <a:br>
              <a:rPr lang="sv-SE" sz="2000" smtClean="0">
                <a:cs typeface="+mj-cs"/>
              </a:rPr>
            </a:br>
            <a:r>
              <a:rPr lang="sv-SE" sz="2000" smtClean="0">
                <a:cs typeface="+mj-cs"/>
              </a:rPr>
              <a:t>Känsla att någon bryr sig om en (kvinnor)</a:t>
            </a:r>
            <a:br>
              <a:rPr lang="sv-SE" sz="2000" smtClean="0">
                <a:cs typeface="+mj-cs"/>
              </a:rPr>
            </a:br>
            <a:r>
              <a:rPr lang="sv-SE" sz="2000" smtClean="0">
                <a:cs typeface="+mj-cs"/>
              </a:rPr>
              <a:t>Känsla att man inte är utbytbar (män)</a:t>
            </a:r>
            <a:br>
              <a:rPr lang="sv-SE" sz="2000" smtClean="0">
                <a:cs typeface="+mj-cs"/>
              </a:rPr>
            </a:br>
            <a:r>
              <a:rPr lang="sv-SE" sz="2000" smtClean="0">
                <a:cs typeface="+mj-cs"/>
              </a:rPr>
              <a:t>Organisatorisk rättvisa (män)</a:t>
            </a:r>
            <a:br>
              <a:rPr lang="sv-SE" sz="2000" smtClean="0">
                <a:cs typeface="+mj-cs"/>
              </a:rPr>
            </a:br>
            <a:r>
              <a:rPr lang="sv-SE" sz="2000" smtClean="0">
                <a:cs typeface="+mj-cs"/>
              </a:rPr>
              <a:t>Ej diktatorisk chef (män)</a:t>
            </a:r>
            <a:br>
              <a:rPr lang="sv-SE" sz="2000" smtClean="0">
                <a:cs typeface="+mj-cs"/>
              </a:rPr>
            </a:br>
            <a:r>
              <a:rPr lang="sv-SE" sz="2000" smtClean="0">
                <a:cs typeface="+mj-cs"/>
              </a:rPr>
              <a:t>Upplevelse av kontrollmöjligheter</a:t>
            </a:r>
            <a:br>
              <a:rPr lang="sv-SE" sz="2000" smtClean="0">
                <a:cs typeface="+mj-cs"/>
              </a:rPr>
            </a:br>
            <a:r>
              <a:rPr lang="sv-SE" sz="2000" smtClean="0">
                <a:cs typeface="+mj-cs"/>
              </a:rPr>
              <a:t>Inga motstridiga krav (män)</a:t>
            </a:r>
            <a:br>
              <a:rPr lang="sv-SE" sz="2000" smtClean="0">
                <a:cs typeface="+mj-cs"/>
              </a:rPr>
            </a:br>
            <a:r>
              <a:rPr lang="sv-SE" sz="2000" smtClean="0">
                <a:cs typeface="+mj-cs"/>
              </a:rPr>
              <a:t/>
            </a:r>
            <a:br>
              <a:rPr lang="sv-SE" sz="2000" smtClean="0">
                <a:cs typeface="+mj-cs"/>
              </a:rPr>
            </a:br>
            <a:r>
              <a:rPr lang="sv-SE" sz="2000" i="1" smtClean="0">
                <a:cs typeface="+mj-cs"/>
              </a:rPr>
              <a:t>Alltså: När vi kan skapa ett klimat med ökad empati minskar mobbningsrisken</a:t>
            </a:r>
            <a:r>
              <a:rPr lang="sv-SE" sz="2000" smtClean="0">
                <a:cs typeface="+mj-cs"/>
              </a:rPr>
              <a:t/>
            </a:r>
            <a:br>
              <a:rPr lang="sv-SE" sz="2000" smtClean="0">
                <a:cs typeface="+mj-cs"/>
              </a:rPr>
            </a:br>
            <a:r>
              <a:rPr lang="sv-SE" sz="2000" smtClean="0">
                <a:cs typeface="+mj-cs"/>
              </a:rPr>
              <a:t/>
            </a:r>
            <a:br>
              <a:rPr lang="sv-SE" sz="2000" smtClean="0">
                <a:cs typeface="+mj-cs"/>
              </a:rPr>
            </a:br>
            <a:r>
              <a:rPr lang="sv-SE" sz="2000" smtClean="0">
                <a:cs typeface="+mj-cs"/>
              </a:rPr>
              <a:t> </a:t>
            </a:r>
            <a:r>
              <a:rPr lang="sv-SE" sz="1600" smtClean="0">
                <a:cs typeface="+mj-cs"/>
              </a:rPr>
              <a:t>Oxenstierna, Elofsson, Gjerde, Magnusson Hanson and Theorell</a:t>
            </a:r>
            <a:br>
              <a:rPr lang="sv-SE" sz="1600" smtClean="0">
                <a:cs typeface="+mj-cs"/>
              </a:rPr>
            </a:br>
            <a:r>
              <a:rPr lang="sv-SE" sz="1600" smtClean="0">
                <a:cs typeface="+mj-cs"/>
              </a:rPr>
              <a:t>Industrial Health 2012</a:t>
            </a:r>
          </a:p>
        </p:txBody>
      </p:sp>
      <p:sp>
        <p:nvSpPr>
          <p:cNvPr id="99331" name="Rectangle 3"/>
          <p:cNvSpPr>
            <a:spLocks noGrp="1" noChangeArrowheads="1"/>
          </p:cNvSpPr>
          <p:nvPr>
            <p:ph type="subTitle" idx="1"/>
          </p:nvPr>
        </p:nvSpPr>
        <p:spPr/>
        <p:txBody>
          <a:bodyPr/>
          <a:lstStyle/>
          <a:p>
            <a:pPr>
              <a:defRPr/>
            </a:pPr>
            <a:endParaRPr lang="sv-SE" smtClean="0">
              <a:cs typeface="+mn-cs"/>
            </a:endParaRPr>
          </a:p>
        </p:txBody>
      </p:sp>
    </p:spTree>
    <p:extLst>
      <p:ext uri="{BB962C8B-B14F-4D97-AF65-F5344CB8AC3E}">
        <p14:creationId xmlns:p14="http://schemas.microsoft.com/office/powerpoint/2010/main" val="922372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685800" y="2286000"/>
            <a:ext cx="7772400" cy="1143000"/>
          </a:xfrm>
        </p:spPr>
        <p:txBody>
          <a:bodyPr/>
          <a:lstStyle/>
          <a:p>
            <a:pPr>
              <a:defRPr/>
            </a:pPr>
            <a:r>
              <a:rPr lang="sv-SE" sz="2200" smtClean="0">
                <a:cs typeface="+mj-cs"/>
              </a:rPr>
              <a:t>En nyligen publicerad undersökning från vår grupp visar att </a:t>
            </a:r>
            <a:r>
              <a:rPr lang="ja-JP" altLang="sv-SE" sz="2200" smtClean="0">
                <a:latin typeface="Arial"/>
                <a:cs typeface="+mj-cs"/>
              </a:rPr>
              <a:t>”</a:t>
            </a:r>
            <a:r>
              <a:rPr lang="sv-SE" sz="2200" smtClean="0">
                <a:cs typeface="+mj-cs"/>
              </a:rPr>
              <a:t>dold coping</a:t>
            </a:r>
            <a:r>
              <a:rPr lang="ja-JP" altLang="sv-SE" sz="2200" smtClean="0">
                <a:latin typeface="Arial"/>
                <a:cs typeface="+mj-cs"/>
              </a:rPr>
              <a:t>”</a:t>
            </a:r>
            <a:r>
              <a:rPr lang="sv-SE" sz="2200" smtClean="0">
                <a:cs typeface="+mj-cs"/>
              </a:rPr>
              <a:t> ökar risken för hjärtinfarkt</a:t>
            </a:r>
          </a:p>
        </p:txBody>
      </p:sp>
      <p:sp>
        <p:nvSpPr>
          <p:cNvPr id="107523" name="Rectangle 3"/>
          <p:cNvSpPr>
            <a:spLocks noGrp="1" noChangeArrowheads="1"/>
          </p:cNvSpPr>
          <p:nvPr>
            <p:ph type="subTitle" idx="1"/>
          </p:nvPr>
        </p:nvSpPr>
        <p:spPr/>
        <p:txBody>
          <a:bodyPr/>
          <a:lstStyle/>
          <a:p>
            <a:pPr>
              <a:defRPr/>
            </a:pPr>
            <a:endParaRPr lang="sv-SE" smtClean="0">
              <a:cs typeface="+mn-cs"/>
            </a:endParaRPr>
          </a:p>
        </p:txBody>
      </p:sp>
    </p:spTree>
    <p:extLst>
      <p:ext uri="{BB962C8B-B14F-4D97-AF65-F5344CB8AC3E}">
        <p14:creationId xmlns:p14="http://schemas.microsoft.com/office/powerpoint/2010/main" val="11632407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09600" y="228600"/>
            <a:ext cx="7772400" cy="1143000"/>
          </a:xfrm>
        </p:spPr>
        <p:txBody>
          <a:bodyPr/>
          <a:lstStyle/>
          <a:p>
            <a:pPr>
              <a:defRPr/>
            </a:pPr>
            <a:r>
              <a:rPr lang="sv-SE" sz="1800" dirty="0" smtClean="0">
                <a:latin typeface="Times" charset="0"/>
                <a:cs typeface="+mj-cs"/>
              </a:rPr>
              <a:t>Nära 3000 medelålders initialt friska manliga stockholmare följdes i 10 år efter att ha svarat på frågor </a:t>
            </a:r>
            <a:r>
              <a:rPr lang="sv-SE" sz="1800" dirty="0" err="1" smtClean="0">
                <a:latin typeface="Times" charset="0"/>
                <a:cs typeface="+mj-cs"/>
              </a:rPr>
              <a:t>bl</a:t>
            </a:r>
            <a:r>
              <a:rPr lang="sv-SE" sz="1800" dirty="0" smtClean="0">
                <a:latin typeface="Times" charset="0"/>
                <a:cs typeface="+mj-cs"/>
              </a:rPr>
              <a:t> a om dold </a:t>
            </a:r>
            <a:r>
              <a:rPr lang="sv-SE" sz="1800" dirty="0" err="1" smtClean="0">
                <a:latin typeface="Times" charset="0"/>
                <a:cs typeface="+mj-cs"/>
              </a:rPr>
              <a:t>coping</a:t>
            </a:r>
            <a:r>
              <a:rPr lang="sv-SE" sz="1800" dirty="0" smtClean="0">
                <a:latin typeface="Times" charset="0"/>
                <a:cs typeface="+mj-cs"/>
              </a:rPr>
              <a:t> i jobbet</a:t>
            </a:r>
          </a:p>
        </p:txBody>
      </p:sp>
      <p:sp>
        <p:nvSpPr>
          <p:cNvPr id="101379" name="Rectangle 3"/>
          <p:cNvSpPr>
            <a:spLocks noGrp="1" noChangeArrowheads="1"/>
          </p:cNvSpPr>
          <p:nvPr>
            <p:ph type="subTitle" idx="1"/>
          </p:nvPr>
        </p:nvSpPr>
        <p:spPr>
          <a:xfrm>
            <a:off x="975051" y="1447800"/>
            <a:ext cx="6400800" cy="1752600"/>
          </a:xfrm>
        </p:spPr>
        <p:txBody>
          <a:bodyPr>
            <a:noAutofit/>
          </a:bodyPr>
          <a:lstStyle/>
          <a:p>
            <a:pPr algn="l">
              <a:defRPr/>
            </a:pPr>
            <a:r>
              <a:rPr lang="sv-SE" sz="1600" dirty="0" smtClean="0">
                <a:solidFill>
                  <a:schemeClr val="tx1"/>
                </a:solidFill>
                <a:latin typeface="Times" charset="0"/>
                <a:cs typeface="+mn-cs"/>
              </a:rPr>
              <a:t>Dold-</a:t>
            </a:r>
            <a:r>
              <a:rPr lang="sv-SE" sz="1600" dirty="0" err="1" smtClean="0">
                <a:solidFill>
                  <a:schemeClr val="tx1"/>
                </a:solidFill>
                <a:latin typeface="Times" charset="0"/>
                <a:cs typeface="+mn-cs"/>
              </a:rPr>
              <a:t>coping</a:t>
            </a:r>
            <a:r>
              <a:rPr lang="sv-SE" sz="1600" dirty="0" smtClean="0">
                <a:solidFill>
                  <a:schemeClr val="tx1"/>
                </a:solidFill>
                <a:latin typeface="Times" charset="0"/>
                <a:cs typeface="+mn-cs"/>
              </a:rPr>
              <a:t>-poäng	N			Överrisk (95% CI)</a:t>
            </a:r>
          </a:p>
          <a:p>
            <a:pPr algn="l">
              <a:defRPr/>
            </a:pPr>
            <a:endParaRPr lang="sv-SE" sz="1600" dirty="0" smtClean="0">
              <a:solidFill>
                <a:schemeClr val="tx1"/>
              </a:solidFill>
              <a:latin typeface="Times" charset="0"/>
              <a:cs typeface="+mn-cs"/>
            </a:endParaRPr>
          </a:p>
          <a:p>
            <a:pPr algn="l">
              <a:defRPr/>
            </a:pPr>
            <a:r>
              <a:rPr lang="sv-SE" sz="1600" dirty="0" smtClean="0">
                <a:solidFill>
                  <a:schemeClr val="tx1"/>
                </a:solidFill>
                <a:latin typeface="Times" charset="0"/>
                <a:cs typeface="+mn-cs"/>
              </a:rPr>
              <a:t>Låg (4-7)			712			1 (ref.)</a:t>
            </a:r>
          </a:p>
          <a:p>
            <a:pPr algn="l">
              <a:defRPr/>
            </a:pPr>
            <a:r>
              <a:rPr lang="sv-SE" sz="1600" dirty="0" smtClean="0">
                <a:solidFill>
                  <a:schemeClr val="tx1"/>
                </a:solidFill>
                <a:latin typeface="Times" charset="0"/>
                <a:cs typeface="+mn-cs"/>
              </a:rPr>
              <a:t>Medium (8-10)		1288			4.20 (1.25-14.13)</a:t>
            </a:r>
          </a:p>
          <a:p>
            <a:pPr algn="l">
              <a:defRPr/>
            </a:pPr>
            <a:r>
              <a:rPr lang="sv-SE" sz="1600" dirty="0" smtClean="0">
                <a:solidFill>
                  <a:schemeClr val="tx1"/>
                </a:solidFill>
                <a:latin typeface="Times" charset="0"/>
                <a:cs typeface="+mn-cs"/>
              </a:rPr>
              <a:t>Hög (11-16)		708			5.94 (1.75-20.20)</a:t>
            </a:r>
          </a:p>
          <a:p>
            <a:pPr algn="l">
              <a:defRPr/>
            </a:pPr>
            <a:endParaRPr lang="sv-SE" sz="1600" dirty="0" smtClean="0">
              <a:solidFill>
                <a:schemeClr val="tx1"/>
              </a:solidFill>
              <a:latin typeface="Times" charset="0"/>
              <a:cs typeface="+mn-cs"/>
            </a:endParaRPr>
          </a:p>
          <a:p>
            <a:pPr algn="l">
              <a:defRPr/>
            </a:pPr>
            <a:r>
              <a:rPr lang="sv-SE" sz="1600" dirty="0" smtClean="0">
                <a:solidFill>
                  <a:schemeClr val="tx1"/>
                </a:solidFill>
                <a:latin typeface="Times" charset="0"/>
                <a:cs typeface="+mn-cs"/>
              </a:rPr>
              <a:t>Kontrollerat för ålder, demografiska faktorer, beteenderiskfaktorer, krav och kontroll och även för biologiska riskfaktorer</a:t>
            </a:r>
          </a:p>
          <a:p>
            <a:pPr algn="l">
              <a:defRPr/>
            </a:pPr>
            <a:endParaRPr lang="sv-SE" sz="1600" dirty="0" smtClean="0">
              <a:solidFill>
                <a:schemeClr val="tx1"/>
              </a:solidFill>
              <a:latin typeface="Times" charset="0"/>
              <a:cs typeface="+mn-cs"/>
            </a:endParaRPr>
          </a:p>
          <a:p>
            <a:pPr algn="l">
              <a:defRPr/>
            </a:pPr>
            <a:r>
              <a:rPr lang="sv-SE" sz="1600" i="1" dirty="0" smtClean="0">
                <a:solidFill>
                  <a:schemeClr val="tx1"/>
                </a:solidFill>
                <a:latin typeface="Times" charset="0"/>
                <a:cs typeface="+mn-cs"/>
              </a:rPr>
              <a:t>Alltså: Ju mer dold </a:t>
            </a:r>
            <a:r>
              <a:rPr lang="sv-SE" sz="1600" i="1" dirty="0" err="1" smtClean="0">
                <a:solidFill>
                  <a:schemeClr val="tx1"/>
                </a:solidFill>
                <a:latin typeface="Times" charset="0"/>
                <a:cs typeface="+mn-cs"/>
              </a:rPr>
              <a:t>coping</a:t>
            </a:r>
            <a:r>
              <a:rPr lang="sv-SE" sz="1600" i="1" dirty="0" smtClean="0">
                <a:solidFill>
                  <a:schemeClr val="tx1"/>
                </a:solidFill>
                <a:latin typeface="Times" charset="0"/>
                <a:cs typeface="+mn-cs"/>
              </a:rPr>
              <a:t> desto större risk för infarkt under uppföljning, även efter hänsynstagande till andra riskfaktorer</a:t>
            </a:r>
            <a:endParaRPr lang="sv-SE" sz="1600" dirty="0" smtClean="0">
              <a:solidFill>
                <a:schemeClr val="tx1"/>
              </a:solidFill>
              <a:latin typeface="Times" charset="0"/>
              <a:cs typeface="+mn-cs"/>
            </a:endParaRPr>
          </a:p>
          <a:p>
            <a:pPr algn="l">
              <a:defRPr/>
            </a:pPr>
            <a:endParaRPr lang="sv-SE" sz="1600" dirty="0" smtClean="0">
              <a:solidFill>
                <a:schemeClr val="tx1"/>
              </a:solidFill>
              <a:latin typeface="Times" charset="0"/>
              <a:cs typeface="+mn-cs"/>
            </a:endParaRPr>
          </a:p>
          <a:p>
            <a:pPr algn="l">
              <a:defRPr/>
            </a:pPr>
            <a:r>
              <a:rPr lang="sv-SE" sz="1600" dirty="0" err="1" smtClean="0">
                <a:solidFill>
                  <a:schemeClr val="tx1"/>
                </a:solidFill>
                <a:latin typeface="Times" charset="0"/>
                <a:cs typeface="+mn-cs"/>
              </a:rPr>
              <a:t>Leineweber</a:t>
            </a:r>
            <a:r>
              <a:rPr lang="sv-SE" sz="1600" dirty="0" smtClean="0">
                <a:solidFill>
                  <a:schemeClr val="tx1"/>
                </a:solidFill>
                <a:latin typeface="Times" charset="0"/>
                <a:cs typeface="+mn-cs"/>
              </a:rPr>
              <a:t>, Theorell, Westerlund </a:t>
            </a:r>
          </a:p>
          <a:p>
            <a:pPr algn="l">
              <a:defRPr/>
            </a:pPr>
            <a:r>
              <a:rPr lang="sv-SE" sz="1600" dirty="0" smtClean="0">
                <a:solidFill>
                  <a:schemeClr val="tx1"/>
                </a:solidFill>
                <a:latin typeface="Times" charset="0"/>
                <a:cs typeface="+mn-cs"/>
              </a:rPr>
              <a:t>Risk </a:t>
            </a:r>
            <a:r>
              <a:rPr lang="sv-SE" sz="1600" dirty="0" err="1" smtClean="0">
                <a:solidFill>
                  <a:schemeClr val="tx1"/>
                </a:solidFill>
                <a:latin typeface="Times" charset="0"/>
                <a:cs typeface="+mn-cs"/>
              </a:rPr>
              <a:t>of</a:t>
            </a:r>
            <a:r>
              <a:rPr lang="sv-SE" sz="1600" dirty="0" smtClean="0">
                <a:solidFill>
                  <a:schemeClr val="tx1"/>
                </a:solidFill>
                <a:latin typeface="Times" charset="0"/>
                <a:cs typeface="+mn-cs"/>
              </a:rPr>
              <a:t> </a:t>
            </a:r>
            <a:r>
              <a:rPr lang="sv-SE" sz="1600" dirty="0" err="1" smtClean="0">
                <a:solidFill>
                  <a:schemeClr val="tx1"/>
                </a:solidFill>
                <a:latin typeface="Times" charset="0"/>
                <a:cs typeface="+mn-cs"/>
              </a:rPr>
              <a:t>developing</a:t>
            </a:r>
            <a:r>
              <a:rPr lang="sv-SE" sz="1600" dirty="0" smtClean="0">
                <a:solidFill>
                  <a:schemeClr val="tx1"/>
                </a:solidFill>
                <a:latin typeface="Times" charset="0"/>
                <a:cs typeface="+mn-cs"/>
              </a:rPr>
              <a:t> a </a:t>
            </a:r>
            <a:r>
              <a:rPr lang="sv-SE" sz="1600" dirty="0" err="1" smtClean="0">
                <a:solidFill>
                  <a:schemeClr val="tx1"/>
                </a:solidFill>
                <a:latin typeface="Times" charset="0"/>
                <a:cs typeface="+mn-cs"/>
              </a:rPr>
              <a:t>myocardial</a:t>
            </a:r>
            <a:r>
              <a:rPr lang="sv-SE" sz="1600" dirty="0" smtClean="0">
                <a:solidFill>
                  <a:schemeClr val="tx1"/>
                </a:solidFill>
                <a:latin typeface="Times" charset="0"/>
                <a:cs typeface="+mn-cs"/>
              </a:rPr>
              <a:t> </a:t>
            </a:r>
            <a:r>
              <a:rPr lang="sv-SE" sz="1600" dirty="0" err="1" smtClean="0">
                <a:solidFill>
                  <a:schemeClr val="tx1"/>
                </a:solidFill>
                <a:latin typeface="Times" charset="0"/>
                <a:cs typeface="+mn-cs"/>
              </a:rPr>
              <a:t>infarction</a:t>
            </a:r>
            <a:r>
              <a:rPr lang="sv-SE" sz="1600" dirty="0" smtClean="0">
                <a:solidFill>
                  <a:schemeClr val="tx1"/>
                </a:solidFill>
                <a:latin typeface="Times" charset="0"/>
                <a:cs typeface="+mn-cs"/>
              </a:rPr>
              <a:t> in Swedish </a:t>
            </a:r>
            <a:r>
              <a:rPr lang="sv-SE" sz="1600" dirty="0" err="1" smtClean="0">
                <a:solidFill>
                  <a:schemeClr val="tx1"/>
                </a:solidFill>
                <a:latin typeface="Times" charset="0"/>
                <a:cs typeface="+mn-cs"/>
              </a:rPr>
              <a:t>working</a:t>
            </a:r>
            <a:r>
              <a:rPr lang="sv-SE" sz="1600" dirty="0" smtClean="0">
                <a:solidFill>
                  <a:schemeClr val="tx1"/>
                </a:solidFill>
                <a:latin typeface="Times" charset="0"/>
                <a:cs typeface="+mn-cs"/>
              </a:rPr>
              <a:t> men </a:t>
            </a:r>
            <a:r>
              <a:rPr lang="sv-SE" sz="1600" dirty="0" err="1" smtClean="0">
                <a:solidFill>
                  <a:schemeClr val="tx1"/>
                </a:solidFill>
                <a:latin typeface="Times" charset="0"/>
                <a:cs typeface="+mn-cs"/>
              </a:rPr>
              <a:t>during</a:t>
            </a:r>
            <a:r>
              <a:rPr lang="sv-SE" sz="1600" dirty="0" smtClean="0">
                <a:solidFill>
                  <a:schemeClr val="tx1"/>
                </a:solidFill>
                <a:latin typeface="Times" charset="0"/>
                <a:cs typeface="+mn-cs"/>
              </a:rPr>
              <a:t> 10 </a:t>
            </a:r>
            <a:r>
              <a:rPr lang="sv-SE" sz="1600" dirty="0" err="1" smtClean="0">
                <a:solidFill>
                  <a:schemeClr val="tx1"/>
                </a:solidFill>
                <a:latin typeface="Times" charset="0"/>
                <a:cs typeface="+mn-cs"/>
              </a:rPr>
              <a:t>years</a:t>
            </a:r>
            <a:r>
              <a:rPr lang="sv-SE" sz="1600" dirty="0" smtClean="0">
                <a:solidFill>
                  <a:schemeClr val="tx1"/>
                </a:solidFill>
                <a:latin typeface="Times" charset="0"/>
                <a:cs typeface="+mn-cs"/>
              </a:rPr>
              <a:t> </a:t>
            </a:r>
            <a:r>
              <a:rPr lang="sv-SE" sz="1600" dirty="0" err="1" smtClean="0">
                <a:solidFill>
                  <a:schemeClr val="tx1"/>
                </a:solidFill>
                <a:latin typeface="Times" charset="0"/>
                <a:cs typeface="+mn-cs"/>
              </a:rPr>
              <a:t>of</a:t>
            </a:r>
            <a:r>
              <a:rPr lang="sv-SE" sz="1600" dirty="0" smtClean="0">
                <a:solidFill>
                  <a:schemeClr val="tx1"/>
                </a:solidFill>
                <a:latin typeface="Times" charset="0"/>
                <a:cs typeface="+mn-cs"/>
              </a:rPr>
              <a:t> </a:t>
            </a:r>
            <a:r>
              <a:rPr lang="sv-SE" sz="1600" dirty="0" err="1" smtClean="0">
                <a:solidFill>
                  <a:schemeClr val="tx1"/>
                </a:solidFill>
                <a:latin typeface="Times" charset="0"/>
                <a:cs typeface="+mn-cs"/>
              </a:rPr>
              <a:t>follow-up</a:t>
            </a:r>
            <a:r>
              <a:rPr lang="sv-SE" sz="1600" dirty="0" smtClean="0">
                <a:solidFill>
                  <a:schemeClr val="tx1"/>
                </a:solidFill>
                <a:latin typeface="Times" charset="0"/>
                <a:cs typeface="+mn-cs"/>
              </a:rPr>
              <a:t> in relation </a:t>
            </a:r>
            <a:r>
              <a:rPr lang="sv-SE" sz="1600" dirty="0" err="1" smtClean="0">
                <a:solidFill>
                  <a:schemeClr val="tx1"/>
                </a:solidFill>
                <a:latin typeface="Times" charset="0"/>
                <a:cs typeface="+mn-cs"/>
              </a:rPr>
              <a:t>to</a:t>
            </a:r>
            <a:r>
              <a:rPr lang="sv-SE" sz="1600" dirty="0" smtClean="0">
                <a:solidFill>
                  <a:schemeClr val="tx1"/>
                </a:solidFill>
                <a:latin typeface="Times" charset="0"/>
                <a:cs typeface="+mn-cs"/>
              </a:rPr>
              <a:t> </a:t>
            </a:r>
            <a:r>
              <a:rPr lang="sv-SE" sz="1600" dirty="0" err="1" smtClean="0">
                <a:solidFill>
                  <a:schemeClr val="tx1"/>
                </a:solidFill>
                <a:latin typeface="Times" charset="0"/>
                <a:cs typeface="+mn-cs"/>
              </a:rPr>
              <a:t>covert</a:t>
            </a:r>
            <a:r>
              <a:rPr lang="sv-SE" sz="1600" dirty="0" smtClean="0">
                <a:solidFill>
                  <a:schemeClr val="tx1"/>
                </a:solidFill>
                <a:latin typeface="Times" charset="0"/>
                <a:cs typeface="+mn-cs"/>
              </a:rPr>
              <a:t> </a:t>
            </a:r>
            <a:r>
              <a:rPr lang="sv-SE" sz="1600" dirty="0" err="1" smtClean="0">
                <a:solidFill>
                  <a:schemeClr val="tx1"/>
                </a:solidFill>
                <a:latin typeface="Times" charset="0"/>
                <a:cs typeface="+mn-cs"/>
              </a:rPr>
              <a:t>coping</a:t>
            </a:r>
            <a:r>
              <a:rPr lang="sv-SE" sz="1600" dirty="0" smtClean="0">
                <a:solidFill>
                  <a:schemeClr val="tx1"/>
                </a:solidFill>
                <a:latin typeface="Times" charset="0"/>
                <a:cs typeface="+mn-cs"/>
              </a:rPr>
              <a:t> (Stockholm WOLF </a:t>
            </a:r>
            <a:r>
              <a:rPr lang="sv-SE" sz="1600" dirty="0" err="1" smtClean="0">
                <a:solidFill>
                  <a:schemeClr val="tx1"/>
                </a:solidFill>
                <a:latin typeface="Times" charset="0"/>
                <a:cs typeface="+mn-cs"/>
              </a:rPr>
              <a:t>study</a:t>
            </a:r>
            <a:r>
              <a:rPr lang="sv-SE" sz="1600" dirty="0" smtClean="0">
                <a:solidFill>
                  <a:schemeClr val="tx1"/>
                </a:solidFill>
                <a:latin typeface="Times" charset="0"/>
                <a:cs typeface="+mn-cs"/>
              </a:rPr>
              <a:t>) </a:t>
            </a:r>
            <a:r>
              <a:rPr lang="sv-SE" sz="1600" dirty="0" err="1" smtClean="0">
                <a:solidFill>
                  <a:schemeClr val="tx1"/>
                </a:solidFill>
                <a:latin typeface="Times" charset="0"/>
                <a:cs typeface="+mn-cs"/>
              </a:rPr>
              <a:t>Journ</a:t>
            </a:r>
            <a:r>
              <a:rPr lang="sv-SE" sz="1600" dirty="0" smtClean="0">
                <a:solidFill>
                  <a:schemeClr val="tx1"/>
                </a:solidFill>
                <a:latin typeface="Times" charset="0"/>
                <a:cs typeface="+mn-cs"/>
              </a:rPr>
              <a:t> </a:t>
            </a:r>
            <a:r>
              <a:rPr lang="sv-SE" sz="1600" dirty="0" err="1" smtClean="0">
                <a:solidFill>
                  <a:schemeClr val="tx1"/>
                </a:solidFill>
                <a:latin typeface="Times" charset="0"/>
                <a:cs typeface="+mn-cs"/>
              </a:rPr>
              <a:t>Epidemiol</a:t>
            </a:r>
            <a:r>
              <a:rPr lang="sv-SE" sz="1600" dirty="0" smtClean="0">
                <a:solidFill>
                  <a:schemeClr val="tx1"/>
                </a:solidFill>
                <a:latin typeface="Times" charset="0"/>
                <a:cs typeface="+mn-cs"/>
              </a:rPr>
              <a:t> </a:t>
            </a:r>
            <a:r>
              <a:rPr lang="sv-SE" sz="1600" dirty="0" err="1" smtClean="0">
                <a:solidFill>
                  <a:schemeClr val="tx1"/>
                </a:solidFill>
                <a:latin typeface="Times" charset="0"/>
                <a:cs typeface="+mn-cs"/>
              </a:rPr>
              <a:t>Comm</a:t>
            </a:r>
            <a:r>
              <a:rPr lang="sv-SE" sz="1600" dirty="0" smtClean="0">
                <a:solidFill>
                  <a:schemeClr val="tx1"/>
                </a:solidFill>
                <a:latin typeface="Times" charset="0"/>
                <a:cs typeface="+mn-cs"/>
              </a:rPr>
              <a:t> Health, 2011 May;65(5):420-5.</a:t>
            </a:r>
            <a:endParaRPr lang="sv-SE" sz="1600" dirty="0" smtClean="0">
              <a:solidFill>
                <a:schemeClr val="tx1"/>
              </a:solidFill>
              <a:cs typeface="+mn-cs"/>
            </a:endParaRPr>
          </a:p>
        </p:txBody>
      </p:sp>
    </p:spTree>
    <p:extLst>
      <p:ext uri="{BB962C8B-B14F-4D97-AF65-F5344CB8AC3E}">
        <p14:creationId xmlns:p14="http://schemas.microsoft.com/office/powerpoint/2010/main" val="12469714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sz="2000" dirty="0" smtClean="0"/>
              <a:t>En nyligen publicerad undersökning från vår grupp (</a:t>
            </a:r>
            <a:r>
              <a:rPr lang="sv-SE" sz="2000" dirty="0" err="1" smtClean="0"/>
              <a:t>Hasson</a:t>
            </a:r>
            <a:r>
              <a:rPr lang="sv-SE" sz="2000" dirty="0" smtClean="0"/>
              <a:t>, Theorell, Bergquist, </a:t>
            </a:r>
            <a:r>
              <a:rPr lang="sv-SE" sz="2000" dirty="0" err="1" smtClean="0"/>
              <a:t>Canlon</a:t>
            </a:r>
            <a:r>
              <a:rPr lang="sv-SE" sz="2000" dirty="0" smtClean="0"/>
              <a:t>: </a:t>
            </a:r>
            <a:r>
              <a:rPr lang="sv-SE" sz="2000" dirty="0" err="1" smtClean="0"/>
              <a:t>Acute</a:t>
            </a:r>
            <a:r>
              <a:rPr lang="sv-SE" sz="2000" dirty="0" smtClean="0"/>
              <a:t> stress </a:t>
            </a:r>
            <a:r>
              <a:rPr lang="sv-SE" sz="2000" dirty="0" err="1" smtClean="0"/>
              <a:t>induces</a:t>
            </a:r>
            <a:r>
              <a:rPr lang="sv-SE" sz="2000" dirty="0" smtClean="0"/>
              <a:t> </a:t>
            </a:r>
            <a:r>
              <a:rPr lang="sv-SE" sz="2000" dirty="0" err="1" smtClean="0"/>
              <a:t>hyperacusis</a:t>
            </a:r>
            <a:r>
              <a:rPr lang="sv-SE" sz="2000" dirty="0" smtClean="0"/>
              <a:t> in </a:t>
            </a:r>
            <a:r>
              <a:rPr lang="sv-SE" sz="2000" dirty="0" err="1" smtClean="0"/>
              <a:t>women</a:t>
            </a:r>
            <a:r>
              <a:rPr lang="sv-SE" sz="2000" dirty="0" smtClean="0"/>
              <a:t> </a:t>
            </a:r>
            <a:r>
              <a:rPr lang="sv-SE" sz="2000" dirty="0" err="1" smtClean="0"/>
              <a:t>with</a:t>
            </a:r>
            <a:r>
              <a:rPr lang="sv-SE" sz="2000" dirty="0" smtClean="0"/>
              <a:t> </a:t>
            </a:r>
            <a:r>
              <a:rPr lang="sv-SE" sz="2000" dirty="0" err="1" smtClean="0"/>
              <a:t>high</a:t>
            </a:r>
            <a:r>
              <a:rPr lang="sv-SE" sz="2000" dirty="0" smtClean="0"/>
              <a:t> </a:t>
            </a:r>
            <a:r>
              <a:rPr lang="sv-SE" sz="2000" dirty="0" err="1" smtClean="0"/>
              <a:t>levels</a:t>
            </a:r>
            <a:r>
              <a:rPr lang="sv-SE" sz="2000" dirty="0" smtClean="0"/>
              <a:t> </a:t>
            </a:r>
            <a:r>
              <a:rPr lang="sv-SE" sz="2000" dirty="0" err="1" smtClean="0"/>
              <a:t>of</a:t>
            </a:r>
            <a:r>
              <a:rPr lang="sv-SE" sz="2000" dirty="0" smtClean="0"/>
              <a:t> emotional </a:t>
            </a:r>
            <a:r>
              <a:rPr lang="sv-SE" sz="2000" dirty="0" err="1" smtClean="0"/>
              <a:t>exhaustion</a:t>
            </a:r>
            <a:r>
              <a:rPr lang="sv-SE" sz="2000" dirty="0" smtClean="0"/>
              <a:t>) visar att personer med hög grad av emotionell utmattning inte förmår stänga av obehagligt ljud på samma sätt som friska. Resultaten var mycket tydligare för kvinnor än för män</a:t>
            </a:r>
          </a:p>
          <a:p>
            <a:endParaRPr lang="sv-SE" sz="2000" dirty="0"/>
          </a:p>
          <a:p>
            <a:r>
              <a:rPr lang="sv-SE" sz="2000" dirty="0" err="1" smtClean="0"/>
              <a:t>PLoS</a:t>
            </a:r>
            <a:r>
              <a:rPr lang="sv-SE" sz="2000" dirty="0" smtClean="0"/>
              <a:t> </a:t>
            </a:r>
            <a:r>
              <a:rPr lang="sv-SE" sz="2000" dirty="0" err="1" smtClean="0"/>
              <a:t>One</a:t>
            </a:r>
            <a:r>
              <a:rPr lang="sv-SE" sz="2000" dirty="0" smtClean="0"/>
              <a:t> 2013 8(1); e52945</a:t>
            </a:r>
            <a:endParaRPr lang="sv-SE" sz="2000" dirty="0"/>
          </a:p>
        </p:txBody>
      </p:sp>
    </p:spTree>
    <p:extLst>
      <p:ext uri="{BB962C8B-B14F-4D97-AF65-F5344CB8AC3E}">
        <p14:creationId xmlns:p14="http://schemas.microsoft.com/office/powerpoint/2010/main" val="25336057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 name="Bild 1"/>
          <p:cNvPicPr/>
          <p:nvPr/>
        </p:nvPicPr>
        <p:blipFill>
          <a:blip r:embed="rId2">
            <a:extLst>
              <a:ext uri="{28A0092B-C50C-407E-A947-70E740481C1C}">
                <a14:useLocalDpi xmlns:a14="http://schemas.microsoft.com/office/drawing/2010/main" val="0"/>
              </a:ext>
            </a:extLst>
          </a:blip>
          <a:srcRect/>
          <a:stretch>
            <a:fillRect/>
          </a:stretch>
        </p:blipFill>
        <p:spPr bwMode="auto">
          <a:xfrm>
            <a:off x="1125415" y="466176"/>
            <a:ext cx="6720338" cy="6204952"/>
          </a:xfrm>
          <a:prstGeom prst="rect">
            <a:avLst/>
          </a:prstGeom>
          <a:noFill/>
          <a:ln>
            <a:noFill/>
          </a:ln>
        </p:spPr>
      </p:pic>
    </p:spTree>
    <p:extLst>
      <p:ext uri="{BB962C8B-B14F-4D97-AF65-F5344CB8AC3E}">
        <p14:creationId xmlns:p14="http://schemas.microsoft.com/office/powerpoint/2010/main" val="20845644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2000" y="3200400"/>
            <a:ext cx="7772400" cy="1143000"/>
          </a:xfrm>
        </p:spPr>
        <p:txBody>
          <a:bodyPr/>
          <a:lstStyle/>
          <a:p>
            <a:endParaRPr lang="sv-SE"/>
          </a:p>
        </p:txBody>
      </p:sp>
      <p:sp>
        <p:nvSpPr>
          <p:cNvPr id="6147" name="Rectangle 3"/>
          <p:cNvSpPr>
            <a:spLocks noGrp="1" noChangeArrowheads="1"/>
          </p:cNvSpPr>
          <p:nvPr>
            <p:ph type="subTitle" idx="1"/>
          </p:nvPr>
        </p:nvSpPr>
        <p:spPr/>
        <p:txBody>
          <a:bodyPr/>
          <a:lstStyle/>
          <a:p>
            <a:endParaRPr lang="sv-SE"/>
          </a:p>
        </p:txBody>
      </p:sp>
      <p:sp>
        <p:nvSpPr>
          <p:cNvPr id="6148" name="Rectangle 4"/>
          <p:cNvSpPr>
            <a:spLocks noChangeArrowheads="1"/>
          </p:cNvSpPr>
          <p:nvPr/>
        </p:nvSpPr>
        <p:spPr bwMode="auto">
          <a:xfrm>
            <a:off x="990600" y="1066800"/>
            <a:ext cx="792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sv-SE" sz="900">
              <a:solidFill>
                <a:srgbClr val="26F711"/>
              </a:solidFill>
              <a:latin typeface="Helvetica" charset="0"/>
            </a:endParaRPr>
          </a:p>
        </p:txBody>
      </p:sp>
      <p:sp>
        <p:nvSpPr>
          <p:cNvPr id="6149" name="Rectangle 5"/>
          <p:cNvSpPr>
            <a:spLocks noChangeArrowheads="1"/>
          </p:cNvSpPr>
          <p:nvPr/>
        </p:nvSpPr>
        <p:spPr bwMode="auto">
          <a:xfrm>
            <a:off x="1538749" y="1973160"/>
            <a:ext cx="8501530" cy="2246769"/>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sv-SE" sz="900">
                <a:solidFill>
                  <a:srgbClr val="26F711"/>
                </a:solidFill>
                <a:latin typeface="Helvetica" charset="0"/>
              </a:rPr>
              <a:t>Psychother Psychosom 2011;80:78</a:t>
            </a:r>
            <a:r>
              <a:rPr lang="sv-SE" sz="900">
                <a:solidFill>
                  <a:srgbClr val="26F711"/>
                </a:solidFill>
                <a:latin typeface="Arial"/>
              </a:rPr>
              <a:t>–</a:t>
            </a:r>
            <a:r>
              <a:rPr lang="sv-SE" sz="900">
                <a:solidFill>
                  <a:srgbClr val="26F711"/>
                </a:solidFill>
                <a:latin typeface="Helvetica" charset="0"/>
              </a:rPr>
              <a:t>87</a:t>
            </a:r>
          </a:p>
          <a:p>
            <a:r>
              <a:rPr lang="sv-SE" sz="900">
                <a:solidFill>
                  <a:srgbClr val="26F711"/>
                </a:solidFill>
                <a:latin typeface="Helvetica" charset="0"/>
              </a:rPr>
              <a:t>DOI: 10.1159/000321557</a:t>
            </a:r>
          </a:p>
          <a:p>
            <a:r>
              <a:rPr lang="sv-SE" sz="2300">
                <a:solidFill>
                  <a:srgbClr val="26F711"/>
                </a:solidFill>
                <a:latin typeface="Helvetica" charset="0"/>
              </a:rPr>
              <a:t>Health Effects on Leaders and</a:t>
            </a:r>
          </a:p>
          <a:p>
            <a:r>
              <a:rPr lang="sv-SE" sz="2300">
                <a:solidFill>
                  <a:srgbClr val="26F711"/>
                </a:solidFill>
                <a:latin typeface="Helvetica" charset="0"/>
              </a:rPr>
              <a:t>Co-Workers of an Art-Based Leadership</a:t>
            </a:r>
          </a:p>
          <a:p>
            <a:r>
              <a:rPr lang="sv-SE" sz="2300">
                <a:solidFill>
                  <a:srgbClr val="26F711"/>
                </a:solidFill>
                <a:latin typeface="Helvetica" charset="0"/>
              </a:rPr>
              <a:t>Development Program</a:t>
            </a:r>
          </a:p>
          <a:p>
            <a:r>
              <a:rPr lang="sv-SE" sz="1300">
                <a:solidFill>
                  <a:srgbClr val="26F711"/>
                </a:solidFill>
                <a:latin typeface="Helvetica" charset="0"/>
              </a:rPr>
              <a:t>Julia Romanowska </a:t>
            </a:r>
            <a:r>
              <a:rPr lang="sv-SE" sz="900">
                <a:solidFill>
                  <a:srgbClr val="26F711"/>
                </a:solidFill>
                <a:latin typeface="Helvetica" charset="0"/>
              </a:rPr>
              <a:t>a, b </a:t>
            </a:r>
            <a:r>
              <a:rPr lang="sv-SE" sz="1300">
                <a:solidFill>
                  <a:srgbClr val="26F711"/>
                </a:solidFill>
                <a:latin typeface="Helvetica" charset="0"/>
              </a:rPr>
              <a:t>Gerry Larsson </a:t>
            </a:r>
            <a:r>
              <a:rPr lang="sv-SE" sz="900">
                <a:solidFill>
                  <a:srgbClr val="26F711"/>
                </a:solidFill>
                <a:latin typeface="Helvetica" charset="0"/>
              </a:rPr>
              <a:t>c </a:t>
            </a:r>
            <a:r>
              <a:rPr lang="sv-SE" sz="1300">
                <a:solidFill>
                  <a:srgbClr val="26F711"/>
                </a:solidFill>
                <a:latin typeface="Helvetica" charset="0"/>
              </a:rPr>
              <a:t>Maria Eriksson </a:t>
            </a:r>
            <a:r>
              <a:rPr lang="sv-SE" sz="900">
                <a:solidFill>
                  <a:srgbClr val="26F711"/>
                </a:solidFill>
                <a:latin typeface="Helvetica" charset="0"/>
              </a:rPr>
              <a:t>b </a:t>
            </a:r>
            <a:r>
              <a:rPr lang="sv-SE" sz="1300">
                <a:solidFill>
                  <a:srgbClr val="26F711"/>
                </a:solidFill>
                <a:latin typeface="Helvetica" charset="0"/>
              </a:rPr>
              <a:t>Britt-Maj Wikström </a:t>
            </a:r>
            <a:r>
              <a:rPr lang="sv-SE" sz="900">
                <a:solidFill>
                  <a:srgbClr val="26F711"/>
                </a:solidFill>
                <a:latin typeface="Helvetica" charset="0"/>
              </a:rPr>
              <a:t>a, d</a:t>
            </a:r>
          </a:p>
          <a:p>
            <a:r>
              <a:rPr lang="sv-SE" sz="1300">
                <a:solidFill>
                  <a:srgbClr val="26F711"/>
                </a:solidFill>
                <a:latin typeface="Helvetica" charset="0"/>
              </a:rPr>
              <a:t>Hugo Westerlund </a:t>
            </a:r>
            <a:r>
              <a:rPr lang="sv-SE" sz="900">
                <a:solidFill>
                  <a:srgbClr val="26F711"/>
                </a:solidFill>
                <a:latin typeface="Helvetica" charset="0"/>
              </a:rPr>
              <a:t>b </a:t>
            </a:r>
            <a:r>
              <a:rPr lang="sv-SE" sz="1300">
                <a:solidFill>
                  <a:srgbClr val="26F711"/>
                </a:solidFill>
                <a:latin typeface="Helvetica" charset="0"/>
              </a:rPr>
              <a:t>Töres Theorell </a:t>
            </a:r>
            <a:r>
              <a:rPr lang="sv-SE" sz="900">
                <a:solidFill>
                  <a:srgbClr val="26F711"/>
                </a:solidFill>
                <a:latin typeface="Helvetica" charset="0"/>
              </a:rPr>
              <a:t>a, b</a:t>
            </a:r>
          </a:p>
          <a:p>
            <a:r>
              <a:rPr lang="sv-SE" sz="600">
                <a:solidFill>
                  <a:srgbClr val="26F711"/>
                </a:solidFill>
                <a:latin typeface="Helvetica" charset="0"/>
              </a:rPr>
              <a:t>a </a:t>
            </a:r>
            <a:r>
              <a:rPr lang="sv-SE" sz="900">
                <a:solidFill>
                  <a:srgbClr val="26F711"/>
                </a:solidFill>
                <a:latin typeface="Helvetica" charset="0"/>
              </a:rPr>
              <a:t>Department of Public Health Sciences, Karolinska Institutet, </a:t>
            </a:r>
            <a:r>
              <a:rPr lang="sv-SE" sz="600">
                <a:solidFill>
                  <a:srgbClr val="26F711"/>
                </a:solidFill>
                <a:latin typeface="Helvetica" charset="0"/>
              </a:rPr>
              <a:t>b </a:t>
            </a:r>
            <a:r>
              <a:rPr lang="sv-SE" sz="900">
                <a:solidFill>
                  <a:srgbClr val="26F711"/>
                </a:solidFill>
                <a:latin typeface="Helvetica" charset="0"/>
              </a:rPr>
              <a:t>Stress Research Institute, Stockholm University,</a:t>
            </a:r>
          </a:p>
          <a:p>
            <a:r>
              <a:rPr lang="sv-SE" sz="600">
                <a:solidFill>
                  <a:srgbClr val="26F711"/>
                </a:solidFill>
                <a:latin typeface="Helvetica" charset="0"/>
              </a:rPr>
              <a:t>c </a:t>
            </a:r>
            <a:r>
              <a:rPr lang="sv-SE" sz="900">
                <a:solidFill>
                  <a:srgbClr val="26F711"/>
                </a:solidFill>
                <a:latin typeface="Helvetica" charset="0"/>
              </a:rPr>
              <a:t>Department of Leadership and Management, Swedish National Defence College, Stockholm , Sweden, and</a:t>
            </a:r>
          </a:p>
          <a:p>
            <a:r>
              <a:rPr lang="sv-SE" sz="600">
                <a:solidFill>
                  <a:srgbClr val="26F711"/>
                </a:solidFill>
                <a:latin typeface="Helvetica" charset="0"/>
              </a:rPr>
              <a:t>d </a:t>
            </a:r>
            <a:r>
              <a:rPr lang="sv-SE" sz="900">
                <a:solidFill>
                  <a:srgbClr val="26F711"/>
                </a:solidFill>
                <a:latin typeface="Helvetica" charset="0"/>
              </a:rPr>
              <a:t>Akershus University College, Faculty of Health, Nutrition and Management, Oslo , Norway</a:t>
            </a:r>
          </a:p>
        </p:txBody>
      </p:sp>
    </p:spTree>
    <p:extLst>
      <p:ext uri="{BB962C8B-B14F-4D97-AF65-F5344CB8AC3E}">
        <p14:creationId xmlns:p14="http://schemas.microsoft.com/office/powerpoint/2010/main" val="38574048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ktangel 1"/>
          <p:cNvSpPr>
            <a:spLocks noChangeArrowheads="1"/>
          </p:cNvSpPr>
          <p:nvPr/>
        </p:nvSpPr>
        <p:spPr bwMode="auto">
          <a:xfrm>
            <a:off x="285750" y="500063"/>
            <a:ext cx="8643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sv-SE" sz="3200" b="1">
                <a:solidFill>
                  <a:srgbClr val="48D86E"/>
                </a:solidFill>
                <a:latin typeface="ADZStandard" charset="0"/>
                <a:cs typeface="Arial" charset="0"/>
              </a:rPr>
              <a:t>Two alternatives of leader education</a:t>
            </a:r>
          </a:p>
        </p:txBody>
      </p:sp>
      <p:grpSp>
        <p:nvGrpSpPr>
          <p:cNvPr id="2" name="Grupp 10"/>
          <p:cNvGrpSpPr>
            <a:grpSpLocks/>
          </p:cNvGrpSpPr>
          <p:nvPr/>
        </p:nvGrpSpPr>
        <p:grpSpPr bwMode="auto">
          <a:xfrm>
            <a:off x="142875" y="1714500"/>
            <a:ext cx="4643438" cy="4830763"/>
            <a:chOff x="142844" y="1714488"/>
            <a:chExt cx="4643440" cy="4830789"/>
          </a:xfrm>
        </p:grpSpPr>
        <p:grpSp>
          <p:nvGrpSpPr>
            <p:cNvPr id="8196" name="Grupp 9"/>
            <p:cNvGrpSpPr>
              <a:grpSpLocks/>
            </p:cNvGrpSpPr>
            <p:nvPr/>
          </p:nvGrpSpPr>
          <p:grpSpPr bwMode="auto">
            <a:xfrm>
              <a:off x="285720" y="1714488"/>
              <a:ext cx="3973156" cy="3714775"/>
              <a:chOff x="241628" y="1714489"/>
              <a:chExt cx="3973156" cy="3714775"/>
            </a:xfrm>
          </p:grpSpPr>
          <p:sp>
            <p:nvSpPr>
              <p:cNvPr id="5" name="Rektangel 4"/>
              <p:cNvSpPr/>
              <p:nvPr/>
            </p:nvSpPr>
            <p:spPr>
              <a:xfrm>
                <a:off x="571827" y="1714489"/>
                <a:ext cx="3643315" cy="371477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sv-SE" sz="1800">
                  <a:solidFill>
                    <a:srgbClr val="FFFFFF"/>
                  </a:solidFill>
                  <a:latin typeface="Calibri" charset="0"/>
                  <a:ea typeface="ＭＳ Ｐゴシック" charset="0"/>
                  <a:cs typeface="Arial" charset="0"/>
                </a:endParaRPr>
              </a:p>
            </p:txBody>
          </p:sp>
          <p:pic>
            <p:nvPicPr>
              <p:cNvPr id="8198" name="Picture 2" descr="C:\Users\Julia\Pictures\Microsoft Clip Organizer\j0433666.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28" y="1714489"/>
                <a:ext cx="3428157" cy="315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9" name="Rektangel 5"/>
            <p:cNvSpPr>
              <a:spLocks noChangeArrowheads="1"/>
            </p:cNvSpPr>
            <p:nvPr/>
          </p:nvSpPr>
          <p:spPr bwMode="auto">
            <a:xfrm>
              <a:off x="142844" y="5500696"/>
              <a:ext cx="4643440" cy="104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sv-SE" sz="6000">
                  <a:solidFill>
                    <a:srgbClr val="FF0000"/>
                  </a:solidFill>
                  <a:latin typeface="ADZStandard" charset="0"/>
                  <a:cs typeface="Arial" charset="0"/>
                </a:rPr>
                <a:t>Schibbolet</a:t>
              </a:r>
            </a:p>
          </p:txBody>
        </p:sp>
      </p:grpSp>
      <p:grpSp>
        <p:nvGrpSpPr>
          <p:cNvPr id="4" name="Grupp 11"/>
          <p:cNvGrpSpPr>
            <a:grpSpLocks/>
          </p:cNvGrpSpPr>
          <p:nvPr/>
        </p:nvGrpSpPr>
        <p:grpSpPr bwMode="auto">
          <a:xfrm>
            <a:off x="4694238" y="1928813"/>
            <a:ext cx="4318000" cy="4330700"/>
            <a:chOff x="4693782" y="1928819"/>
            <a:chExt cx="4318442" cy="4330412"/>
          </a:xfrm>
        </p:grpSpPr>
        <p:sp>
          <p:nvSpPr>
            <p:cNvPr id="7" name="Rektangel med rundade hörn 6"/>
            <p:cNvSpPr/>
            <p:nvPr/>
          </p:nvSpPr>
          <p:spPr>
            <a:xfrm>
              <a:off x="5071646" y="1928819"/>
              <a:ext cx="3858020" cy="3285906"/>
            </a:xfrm>
            <a:prstGeom prst="roundRect">
              <a:avLst/>
            </a:prstGeom>
            <a:solidFill>
              <a:srgbClr val="48D86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sv-SE" sz="1800">
                <a:solidFill>
                  <a:srgbClr val="FFFFFF"/>
                </a:solidFill>
                <a:latin typeface="Calibri" charset="0"/>
                <a:ea typeface="ＭＳ Ｐゴシック" charset="0"/>
                <a:cs typeface="Arial" charset="0"/>
              </a:endParaRPr>
            </a:p>
          </p:txBody>
        </p:sp>
        <p:pic>
          <p:nvPicPr>
            <p:cNvPr id="8202" name="Picture 2" descr="C:\Users\Julia\Pictures\Microsoft Clip Organizer\j0424168.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157" y="2286008"/>
              <a:ext cx="2730022" cy="242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ktangel 8"/>
            <p:cNvSpPr>
              <a:spLocks noChangeArrowheads="1"/>
            </p:cNvSpPr>
            <p:nvPr/>
          </p:nvSpPr>
          <p:spPr bwMode="auto">
            <a:xfrm>
              <a:off x="4693782" y="5786187"/>
              <a:ext cx="4318442" cy="47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sv-SE" b="1">
                  <a:solidFill>
                    <a:srgbClr val="48D86E"/>
                  </a:solidFill>
                  <a:latin typeface="ADZStandard" charset="0"/>
                  <a:cs typeface="Arial" charset="0"/>
                </a:rPr>
                <a:t>Classical psychosocial educ</a:t>
              </a:r>
            </a:p>
          </p:txBody>
        </p:sp>
      </p:grpSp>
      <p:sp>
        <p:nvSpPr>
          <p:cNvPr id="8204" name="Platshållare för sidfot 11"/>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sv-SE" sz="1200">
                <a:solidFill>
                  <a:srgbClr val="FFFFFF"/>
                </a:solidFill>
                <a:latin typeface="ADZStandard" charset="0"/>
                <a:cs typeface="Arial" charset="0"/>
              </a:rPr>
              <a:t>Julia Romanowska Projekt KULT  2009 03 30Stressforskningsinstitutet</a:t>
            </a:r>
          </a:p>
        </p:txBody>
      </p:sp>
    </p:spTree>
    <p:extLst>
      <p:ext uri="{BB962C8B-B14F-4D97-AF65-F5344CB8AC3E}">
        <p14:creationId xmlns:p14="http://schemas.microsoft.com/office/powerpoint/2010/main" val="1665170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434500" y="1203109"/>
            <a:ext cx="8023700" cy="3341970"/>
          </a:xfrm>
        </p:spPr>
        <p:txBody>
          <a:bodyPr>
            <a:normAutofit/>
          </a:bodyPr>
          <a:lstStyle/>
          <a:p>
            <a:pPr algn="l"/>
            <a:r>
              <a:rPr lang="sv-SE" sz="1600" dirty="0" smtClean="0"/>
              <a:t>Resultat från </a:t>
            </a:r>
            <a:r>
              <a:rPr lang="sv-SE" sz="1600" dirty="0" err="1"/>
              <a:t>Romanowska</a:t>
            </a:r>
            <a:r>
              <a:rPr lang="sv-SE" sz="1600" dirty="0"/>
              <a:t> et al </a:t>
            </a:r>
            <a:r>
              <a:rPr lang="sv-SE" sz="1600" dirty="0" err="1"/>
              <a:t>Psychother</a:t>
            </a:r>
            <a:r>
              <a:rPr lang="sv-SE" sz="1600" dirty="0"/>
              <a:t> </a:t>
            </a:r>
            <a:r>
              <a:rPr lang="sv-SE" sz="1600" dirty="0" err="1"/>
              <a:t>Psychosom</a:t>
            </a:r>
            <a:r>
              <a:rPr lang="sv-SE" sz="1600" dirty="0"/>
              <a:t> 2011</a:t>
            </a:r>
            <a:br>
              <a:rPr lang="sv-SE" sz="1600" dirty="0"/>
            </a:br>
            <a:r>
              <a:rPr lang="sv-SE" sz="1600" dirty="0"/>
              <a:t/>
            </a:r>
            <a:br>
              <a:rPr lang="sv-SE" sz="1600" dirty="0"/>
            </a:br>
            <a:r>
              <a:rPr lang="sv-SE" sz="1600" dirty="0" smtClean="0"/>
              <a:t>Poäng för dold </a:t>
            </a:r>
            <a:r>
              <a:rPr lang="sv-SE" sz="1600" dirty="0" err="1" smtClean="0"/>
              <a:t>coping</a:t>
            </a:r>
            <a:r>
              <a:rPr lang="sv-SE" sz="1600" dirty="0"/>
              <a:t/>
            </a:r>
            <a:br>
              <a:rPr lang="sv-SE" sz="1600" dirty="0"/>
            </a:br>
            <a:r>
              <a:rPr lang="sv-SE" sz="1600" dirty="0"/>
              <a:t/>
            </a:r>
            <a:br>
              <a:rPr lang="sv-SE" sz="1600" dirty="0"/>
            </a:br>
            <a:r>
              <a:rPr lang="sv-SE" sz="1600" dirty="0"/>
              <a:t/>
            </a:r>
            <a:br>
              <a:rPr lang="sv-SE" sz="1600" dirty="0"/>
            </a:br>
            <a:r>
              <a:rPr lang="sv-SE" sz="1600" dirty="0"/>
              <a:t>Schibbolet    	2.04+/-0.06	</a:t>
            </a:r>
            <a:r>
              <a:rPr lang="sv-SE" sz="1600" dirty="0" smtClean="0"/>
              <a:t>	1.95</a:t>
            </a:r>
            <a:r>
              <a:rPr lang="sv-SE" sz="1600" dirty="0"/>
              <a:t>+/-0.06	</a:t>
            </a:r>
            <a:r>
              <a:rPr lang="sv-SE" sz="1600" dirty="0" smtClean="0"/>
              <a:t>	1.90</a:t>
            </a:r>
            <a:r>
              <a:rPr lang="sv-SE" sz="1600" dirty="0"/>
              <a:t>+/-0.05	</a:t>
            </a:r>
            <a:br>
              <a:rPr lang="sv-SE" sz="1600" dirty="0"/>
            </a:br>
            <a:r>
              <a:rPr lang="sv-SE" sz="1600" dirty="0"/>
              <a:t/>
            </a:r>
            <a:br>
              <a:rPr lang="sv-SE" sz="1600" dirty="0"/>
            </a:br>
            <a:r>
              <a:rPr lang="sv-SE" sz="1600" dirty="0" err="1"/>
              <a:t>Traditional</a:t>
            </a:r>
            <a:r>
              <a:rPr lang="sv-SE" sz="1600" dirty="0"/>
              <a:t> 	</a:t>
            </a:r>
            <a:r>
              <a:rPr lang="sv-SE" sz="1600" dirty="0" smtClean="0"/>
              <a:t>1.98</a:t>
            </a:r>
            <a:r>
              <a:rPr lang="sv-SE" sz="1600" dirty="0"/>
              <a:t>+/-0.05	</a:t>
            </a:r>
            <a:r>
              <a:rPr lang="sv-SE" sz="1600" dirty="0" smtClean="0"/>
              <a:t>	1.99</a:t>
            </a:r>
            <a:r>
              <a:rPr lang="sv-SE" sz="1600" dirty="0"/>
              <a:t>+/-0.05	</a:t>
            </a:r>
            <a:r>
              <a:rPr lang="sv-SE" sz="1600" dirty="0" smtClean="0"/>
              <a:t>	2.07</a:t>
            </a:r>
            <a:r>
              <a:rPr lang="sv-SE" sz="1600" dirty="0"/>
              <a:t>+/-0.05</a:t>
            </a:r>
            <a:br>
              <a:rPr lang="sv-SE" sz="1600" dirty="0"/>
            </a:br>
            <a:r>
              <a:rPr lang="sv-SE" sz="1600" dirty="0" smtClean="0"/>
              <a:t/>
            </a:r>
            <a:br>
              <a:rPr lang="sv-SE" sz="1600" dirty="0" smtClean="0"/>
            </a:br>
            <a:r>
              <a:rPr lang="sv-SE" sz="1600" dirty="0" smtClean="0"/>
              <a:t>Statistisk </a:t>
            </a:r>
            <a:r>
              <a:rPr lang="sv-SE" sz="1600" dirty="0" err="1" smtClean="0"/>
              <a:t>tvåvägsinteraktion</a:t>
            </a:r>
            <a:r>
              <a:rPr lang="sv-SE" sz="1600" dirty="0" smtClean="0"/>
              <a:t> </a:t>
            </a:r>
            <a:r>
              <a:rPr lang="sv-SE" sz="1600" dirty="0"/>
              <a:t>0-18 </a:t>
            </a:r>
            <a:r>
              <a:rPr lang="sv-SE" sz="1600" dirty="0" smtClean="0"/>
              <a:t>m, </a:t>
            </a:r>
            <a:r>
              <a:rPr lang="sv-SE" sz="1600" dirty="0"/>
              <a:t>p=0.007 </a:t>
            </a:r>
            <a:r>
              <a:rPr lang="sv-SE" sz="1600" dirty="0" err="1"/>
              <a:t>df</a:t>
            </a:r>
            <a:r>
              <a:rPr lang="sv-SE" sz="1600" dirty="0"/>
              <a:t>=1,110 (p=0.022 </a:t>
            </a:r>
            <a:r>
              <a:rPr lang="sv-SE" sz="1600" dirty="0" err="1"/>
              <a:t>df</a:t>
            </a:r>
            <a:r>
              <a:rPr lang="sv-SE" sz="1600" dirty="0"/>
              <a:t>=1,86 </a:t>
            </a:r>
            <a:r>
              <a:rPr lang="sv-SE" sz="1600" dirty="0" smtClean="0"/>
              <a:t/>
            </a:r>
            <a:br>
              <a:rPr lang="sv-SE" sz="1600" dirty="0" smtClean="0"/>
            </a:br>
            <a:r>
              <a:rPr lang="sv-SE" sz="1600" dirty="0" smtClean="0"/>
              <a:t>för enbart anställda)</a:t>
            </a:r>
            <a:endParaRPr lang="sv-SE" sz="1600" dirty="0"/>
          </a:p>
        </p:txBody>
      </p:sp>
      <p:sp>
        <p:nvSpPr>
          <p:cNvPr id="37891" name="Rectangle 3"/>
          <p:cNvSpPr>
            <a:spLocks noGrp="1" noChangeArrowheads="1"/>
          </p:cNvSpPr>
          <p:nvPr>
            <p:ph type="subTitle" idx="1"/>
          </p:nvPr>
        </p:nvSpPr>
        <p:spPr>
          <a:xfrm>
            <a:off x="1403648" y="4869160"/>
            <a:ext cx="6400800" cy="1752600"/>
          </a:xfrm>
        </p:spPr>
        <p:txBody>
          <a:bodyPr/>
          <a:lstStyle/>
          <a:p>
            <a:endParaRPr lang="sv-SE" dirty="0"/>
          </a:p>
        </p:txBody>
      </p:sp>
    </p:spTree>
    <p:extLst>
      <p:ext uri="{BB962C8B-B14F-4D97-AF65-F5344CB8AC3E}">
        <p14:creationId xmlns:p14="http://schemas.microsoft.com/office/powerpoint/2010/main" val="27229168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457200" y="304800"/>
            <a:ext cx="7772400" cy="1143000"/>
          </a:xfrm>
        </p:spPr>
        <p:txBody>
          <a:bodyPr>
            <a:normAutofit fontScale="90000"/>
          </a:bodyPr>
          <a:lstStyle/>
          <a:p>
            <a:r>
              <a:rPr lang="sv-SE" sz="2000" dirty="0"/>
              <a:t>Total poäng för psykiska symptom (sömnstörning, emotionell utmattning, depressiva symptom) i de två grupperna före, efter 12 m och efter 18 m</a:t>
            </a:r>
            <a:br>
              <a:rPr lang="sv-SE" sz="2000" dirty="0"/>
            </a:br>
            <a:r>
              <a:rPr lang="sv-SE" sz="2000" dirty="0"/>
              <a:t>p=0.014 alla, p=0.028 enbart </a:t>
            </a:r>
            <a:r>
              <a:rPr lang="sv-SE" sz="2000" dirty="0" smtClean="0"/>
              <a:t>anställda (från </a:t>
            </a:r>
            <a:r>
              <a:rPr lang="sv-SE" sz="2000" dirty="0" err="1" smtClean="0"/>
              <a:t>Romanowska</a:t>
            </a:r>
            <a:r>
              <a:rPr lang="sv-SE" sz="2000" dirty="0" smtClean="0"/>
              <a:t> et al </a:t>
            </a:r>
            <a:r>
              <a:rPr lang="sv-SE" sz="2000" dirty="0" err="1" smtClean="0"/>
              <a:t>Psychotherapy</a:t>
            </a:r>
            <a:r>
              <a:rPr lang="sv-SE" sz="2000" dirty="0" smtClean="0"/>
              <a:t> and </a:t>
            </a:r>
            <a:r>
              <a:rPr lang="sv-SE" sz="2000" dirty="0" err="1" smtClean="0"/>
              <a:t>Psychosomatics</a:t>
            </a:r>
            <a:r>
              <a:rPr lang="sv-SE" sz="2000" dirty="0" smtClean="0"/>
              <a:t>, 2011)</a:t>
            </a:r>
            <a:endParaRPr lang="sv-SE" sz="2000" dirty="0"/>
          </a:p>
        </p:txBody>
      </p:sp>
      <p:sp>
        <p:nvSpPr>
          <p:cNvPr id="38915" name="Rectangle 3"/>
          <p:cNvSpPr>
            <a:spLocks noGrp="1" noChangeArrowheads="1"/>
          </p:cNvSpPr>
          <p:nvPr>
            <p:ph type="subTitle" idx="1"/>
          </p:nvPr>
        </p:nvSpPr>
        <p:spPr/>
        <p:txBody>
          <a:bodyPr/>
          <a:lstStyle/>
          <a:p>
            <a:endParaRPr lang="sv-SE"/>
          </a:p>
        </p:txBody>
      </p:sp>
      <p:graphicFrame>
        <p:nvGraphicFramePr>
          <p:cNvPr id="38916" name="Object 4"/>
          <p:cNvGraphicFramePr>
            <a:graphicFrameLocks noChangeAspect="1"/>
          </p:cNvGraphicFramePr>
          <p:nvPr>
            <p:extLst>
              <p:ext uri="{D42A27DB-BD31-4B8C-83A1-F6EECF244321}">
                <p14:modId xmlns:p14="http://schemas.microsoft.com/office/powerpoint/2010/main" val="2293813277"/>
              </p:ext>
            </p:extLst>
          </p:nvPr>
        </p:nvGraphicFramePr>
        <p:xfrm>
          <a:off x="1187624" y="1988840"/>
          <a:ext cx="6859588" cy="4064000"/>
        </p:xfrm>
        <a:graphic>
          <a:graphicData uri="http://schemas.openxmlformats.org/presentationml/2006/ole">
            <mc:AlternateContent xmlns:mc="http://schemas.openxmlformats.org/markup-compatibility/2006">
              <mc:Choice xmlns:v="urn:schemas-microsoft-com:vml" Requires="v">
                <p:oleObj spid="_x0000_s22552" name="Diagram" r:id="rId4" imgW="6858000" imgH="4064000" progId="MSGraph.Chart.8">
                  <p:embed followColorScheme="full"/>
                </p:oleObj>
              </mc:Choice>
              <mc:Fallback>
                <p:oleObj name="Diagram" r:id="rId4" imgW="6858000" imgH="4064000" progId="MSGraph.Chart.8">
                  <p:embed followColorScheme="full"/>
                  <p:pic>
                    <p:nvPicPr>
                      <p:cNvPr id="0" name=""/>
                      <p:cNvPicPr>
                        <a:picLocks noChangeAspect="1" noChangeArrowheads="1"/>
                      </p:cNvPicPr>
                      <p:nvPr/>
                    </p:nvPicPr>
                    <p:blipFill>
                      <a:blip r:embed="rId5"/>
                      <a:srcRect/>
                      <a:stretch>
                        <a:fillRect/>
                      </a:stretch>
                    </p:blipFill>
                    <p:spPr bwMode="auto">
                      <a:xfrm>
                        <a:off x="1187624" y="1988840"/>
                        <a:ext cx="685958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574980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533400" y="381000"/>
            <a:ext cx="7772400" cy="1143000"/>
          </a:xfrm>
        </p:spPr>
        <p:txBody>
          <a:bodyPr/>
          <a:lstStyle/>
          <a:p>
            <a:r>
              <a:rPr lang="sv-SE" sz="2000"/>
              <a:t>Plasmakoncentration av DHEA-s (skyddande hormon, micromol/l) före, efter 12 månader och efter 18 månader</a:t>
            </a:r>
            <a:br>
              <a:rPr lang="sv-SE" sz="2000"/>
            </a:br>
            <a:r>
              <a:rPr lang="sv-SE" sz="2000"/>
              <a:t>p=0.003 alla, p=0.027 enbart anställda</a:t>
            </a:r>
          </a:p>
        </p:txBody>
      </p:sp>
      <p:sp>
        <p:nvSpPr>
          <p:cNvPr id="37891" name="Rectangle 3"/>
          <p:cNvSpPr>
            <a:spLocks noGrp="1" noChangeArrowheads="1"/>
          </p:cNvSpPr>
          <p:nvPr>
            <p:ph type="subTitle" idx="1"/>
          </p:nvPr>
        </p:nvSpPr>
        <p:spPr>
          <a:xfrm>
            <a:off x="1187624" y="5229200"/>
            <a:ext cx="6400800" cy="1752600"/>
          </a:xfrm>
        </p:spPr>
        <p:txBody>
          <a:bodyPr/>
          <a:lstStyle/>
          <a:p>
            <a:endParaRPr lang="sv-SE" sz="1600" dirty="0" smtClean="0"/>
          </a:p>
          <a:p>
            <a:r>
              <a:rPr lang="sv-SE" sz="1600" dirty="0" smtClean="0"/>
              <a:t>Från </a:t>
            </a:r>
            <a:r>
              <a:rPr lang="sv-SE" sz="1600" dirty="0" err="1" smtClean="0"/>
              <a:t>Romanowska</a:t>
            </a:r>
            <a:r>
              <a:rPr lang="sv-SE" sz="1600" dirty="0" smtClean="0"/>
              <a:t> et al </a:t>
            </a:r>
            <a:r>
              <a:rPr lang="sv-SE" sz="1600" dirty="0" err="1" smtClean="0"/>
              <a:t>Psychotherapy</a:t>
            </a:r>
            <a:r>
              <a:rPr lang="sv-SE" sz="1600" dirty="0" smtClean="0"/>
              <a:t> and </a:t>
            </a:r>
            <a:r>
              <a:rPr lang="sv-SE" sz="1600" dirty="0" err="1" smtClean="0"/>
              <a:t>Psychosomatics</a:t>
            </a:r>
            <a:r>
              <a:rPr lang="sv-SE" sz="1600" dirty="0" smtClean="0"/>
              <a:t> 2011</a:t>
            </a:r>
            <a:endParaRPr lang="sv-SE" sz="1600" dirty="0"/>
          </a:p>
        </p:txBody>
      </p:sp>
      <p:graphicFrame>
        <p:nvGraphicFramePr>
          <p:cNvPr id="37892" name="Object 4"/>
          <p:cNvGraphicFramePr>
            <a:graphicFrameLocks noChangeAspect="1"/>
          </p:cNvGraphicFramePr>
          <p:nvPr>
            <p:extLst>
              <p:ext uri="{D42A27DB-BD31-4B8C-83A1-F6EECF244321}">
                <p14:modId xmlns:p14="http://schemas.microsoft.com/office/powerpoint/2010/main" val="603143136"/>
              </p:ext>
            </p:extLst>
          </p:nvPr>
        </p:nvGraphicFramePr>
        <p:xfrm>
          <a:off x="1143000" y="1397000"/>
          <a:ext cx="6859588" cy="4064000"/>
        </p:xfrm>
        <a:graphic>
          <a:graphicData uri="http://schemas.openxmlformats.org/presentationml/2006/ole">
            <mc:AlternateContent xmlns:mc="http://schemas.openxmlformats.org/markup-compatibility/2006">
              <mc:Choice xmlns:v="urn:schemas-microsoft-com:vml" Requires="v">
                <p:oleObj spid="_x0000_s23576" name="Diagram" r:id="rId4" imgW="6858000" imgH="4064000" progId="MSGraph.Chart.8">
                  <p:embed followColorScheme="full"/>
                </p:oleObj>
              </mc:Choice>
              <mc:Fallback>
                <p:oleObj name="Diagram" r:id="rId4" imgW="6858000" imgH="4064000" progId="MSGraph.Chart.8">
                  <p:embed followColorScheme="full"/>
                  <p:pic>
                    <p:nvPicPr>
                      <p:cNvPr id="0" name=""/>
                      <p:cNvPicPr>
                        <a:picLocks noChangeAspect="1" noChangeArrowheads="1"/>
                      </p:cNvPicPr>
                      <p:nvPr/>
                    </p:nvPicPr>
                    <p:blipFill>
                      <a:blip r:embed="rId5"/>
                      <a:srcRect/>
                      <a:stretch>
                        <a:fillRect/>
                      </a:stretch>
                    </p:blipFill>
                    <p:spPr bwMode="auto">
                      <a:xfrm>
                        <a:off x="1143000" y="1397000"/>
                        <a:ext cx="685958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480589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990600" y="1676400"/>
            <a:ext cx="70866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sv-SE" sz="3600" dirty="0">
                <a:latin typeface="Tahoma" charset="0"/>
                <a:cs typeface="Times New Roman" charset="0"/>
              </a:rPr>
              <a:t>Akut stress minskar kroppens reparationsförmåga vilket är ok i ett akut läge men leder till komplikationer om det ständigt upprepas</a:t>
            </a:r>
          </a:p>
          <a:p>
            <a:pPr>
              <a:defRPr/>
            </a:pPr>
            <a:endParaRPr lang="sv-SE" sz="3600" dirty="0">
              <a:latin typeface="AvantGarde" charset="0"/>
              <a:ea typeface="Times New Roman" charset="0"/>
              <a:cs typeface="Times New Roman" charset="0"/>
            </a:endParaRPr>
          </a:p>
          <a:p>
            <a:pPr>
              <a:defRPr/>
            </a:pPr>
            <a:endParaRPr lang="sv-SE" sz="3600" dirty="0">
              <a:latin typeface="AvantGarde" charset="0"/>
              <a:ea typeface="Times New Roman" charset="0"/>
              <a:cs typeface="Times New Roman" charset="0"/>
            </a:endParaRPr>
          </a:p>
          <a:p>
            <a:pPr>
              <a:defRPr/>
            </a:pPr>
            <a:r>
              <a:rPr lang="sv-SE" sz="1600" dirty="0">
                <a:latin typeface="AvantGarde" charset="0"/>
                <a:ea typeface="Times New Roman" charset="0"/>
                <a:cs typeface="Times New Roman" charset="0"/>
              </a:rPr>
              <a:t>Theorell 2013</a:t>
            </a:r>
          </a:p>
        </p:txBody>
      </p:sp>
      <p:pic>
        <p:nvPicPr>
          <p:cNvPr id="23554" name="Picture 3" descr="IPMlogoN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23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16364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ctrTitle"/>
          </p:nvPr>
        </p:nvSpPr>
        <p:spPr>
          <a:xfrm>
            <a:off x="685800" y="2286000"/>
            <a:ext cx="7772400" cy="1143000"/>
          </a:xfrm>
        </p:spPr>
        <p:txBody>
          <a:bodyPr>
            <a:normAutofit fontScale="90000"/>
          </a:bodyPr>
          <a:lstStyle/>
          <a:p>
            <a:pPr eaLnBrk="1" hangingPunct="1"/>
            <a:r>
              <a:rPr lang="sv-SE" sz="2000" dirty="0" smtClean="0">
                <a:latin typeface="Arial" charset="0"/>
                <a:ea typeface="ＭＳ Ｐゴシック" charset="0"/>
                <a:cs typeface="ＭＳ Ｐゴシック" charset="0"/>
              </a:rPr>
              <a:t>Under interventionsåret konstaterade man en bättre utveckling av personlighetsdraget </a:t>
            </a:r>
            <a:r>
              <a:rPr lang="sv-SE" sz="2000" dirty="0" err="1">
                <a:latin typeface="Arial" charset="0"/>
                <a:ea typeface="ＭＳ Ｐゴシック" charset="0"/>
                <a:cs typeface="ＭＳ Ｐゴシック" charset="0"/>
              </a:rPr>
              <a:t>agreeableness</a:t>
            </a:r>
            <a:r>
              <a:rPr lang="sv-SE" sz="2000" dirty="0">
                <a:latin typeface="Arial" charset="0"/>
                <a:ea typeface="ＭＳ Ｐゴシック" charset="0"/>
                <a:cs typeface="ＭＳ Ｐゴシック" charset="0"/>
              </a:rPr>
              <a:t> (Big </a:t>
            </a:r>
            <a:r>
              <a:rPr lang="sv-SE" sz="2000" dirty="0" err="1">
                <a:latin typeface="Arial" charset="0"/>
                <a:ea typeface="ＭＳ Ｐゴシック" charset="0"/>
                <a:cs typeface="ＭＳ Ｐゴシック" charset="0"/>
              </a:rPr>
              <a:t>Five</a:t>
            </a:r>
            <a:r>
              <a:rPr lang="sv-SE" sz="2000" dirty="0">
                <a:latin typeface="Arial" charset="0"/>
                <a:ea typeface="ＭＳ Ｐゴシック" charset="0"/>
                <a:cs typeface="ＭＳ Ｐゴシック" charset="0"/>
              </a:rPr>
              <a:t>) </a:t>
            </a:r>
            <a:r>
              <a:rPr lang="sv-SE" sz="2000" dirty="0" smtClean="0">
                <a:latin typeface="Arial" charset="0"/>
                <a:ea typeface="ＭＳ Ｐゴシック" charset="0"/>
                <a:cs typeface="ＭＳ Ｐゴシック" charset="0"/>
              </a:rPr>
              <a:t>som ganska väl svarar mot empati och vidare av ”känsla av sammanhang” hos cheferna själva i Schibboletgruppen i jämförelse med jämförelsegruppen efter 18 månader </a:t>
            </a:r>
            <a:r>
              <a:rPr lang="sv-SE" sz="2000" dirty="0">
                <a:latin typeface="Arial" charset="0"/>
                <a:ea typeface="ＭＳ Ｐゴシック" charset="0"/>
                <a:cs typeface="ＭＳ Ｐゴシック" charset="0"/>
              </a:rPr>
              <a:t/>
            </a:r>
            <a:br>
              <a:rPr lang="sv-SE" sz="2000" dirty="0">
                <a:latin typeface="Arial" charset="0"/>
                <a:ea typeface="ＭＳ Ｐゴシック" charset="0"/>
                <a:cs typeface="ＭＳ Ｐゴシック" charset="0"/>
              </a:rPr>
            </a:br>
            <a:r>
              <a:rPr lang="sv-SE" sz="2000" dirty="0">
                <a:latin typeface="Arial" charset="0"/>
                <a:ea typeface="ＭＳ Ｐゴシック" charset="0"/>
                <a:cs typeface="ＭＳ Ｐゴシック" charset="0"/>
              </a:rPr>
              <a:t/>
            </a:r>
            <a:br>
              <a:rPr lang="sv-SE" sz="2000" dirty="0">
                <a:latin typeface="Arial" charset="0"/>
                <a:ea typeface="ＭＳ Ｐゴシック" charset="0"/>
                <a:cs typeface="ＭＳ Ｐゴシック" charset="0"/>
              </a:rPr>
            </a:br>
            <a:r>
              <a:rPr lang="sv-SE" sz="2000" dirty="0">
                <a:latin typeface="Arial" charset="0"/>
                <a:ea typeface="ＭＳ Ｐゴシック" charset="0"/>
                <a:cs typeface="ＭＳ Ｐゴシック" charset="0"/>
              </a:rPr>
              <a:t/>
            </a:r>
            <a:br>
              <a:rPr lang="sv-SE" sz="2000" dirty="0">
                <a:latin typeface="Arial" charset="0"/>
                <a:ea typeface="ＭＳ Ｐゴシック" charset="0"/>
                <a:cs typeface="ＭＳ Ｐゴシック" charset="0"/>
              </a:rPr>
            </a:br>
            <a:r>
              <a:rPr lang="sv-SE" sz="2000" dirty="0" err="1">
                <a:latin typeface="Arial" charset="0"/>
                <a:ea typeface="ＭＳ Ｐゴシック" charset="0"/>
                <a:cs typeface="ＭＳ Ｐゴシック" charset="0"/>
              </a:rPr>
              <a:t>Romanowska</a:t>
            </a:r>
            <a:r>
              <a:rPr lang="sv-SE" sz="2000" dirty="0">
                <a:latin typeface="Arial" charset="0"/>
                <a:ea typeface="ＭＳ Ｐゴシック" charset="0"/>
                <a:cs typeface="ＭＳ Ｐゴシック" charset="0"/>
              </a:rPr>
              <a:t>, Larsson </a:t>
            </a:r>
            <a:r>
              <a:rPr lang="sv-SE" sz="2000" dirty="0" smtClean="0">
                <a:latin typeface="Arial" charset="0"/>
                <a:ea typeface="ＭＳ Ｐゴシック" charset="0"/>
                <a:cs typeface="ＭＳ Ｐゴシック" charset="0"/>
              </a:rPr>
              <a:t>och </a:t>
            </a:r>
            <a:r>
              <a:rPr lang="sv-SE" sz="2000" dirty="0">
                <a:latin typeface="Arial" charset="0"/>
                <a:ea typeface="ＭＳ Ｐゴシック" charset="0"/>
                <a:cs typeface="ＭＳ Ｐゴシック" charset="0"/>
              </a:rPr>
              <a:t>Theorell: J Management </a:t>
            </a:r>
            <a:r>
              <a:rPr lang="sv-SE" sz="2000" dirty="0" err="1">
                <a:latin typeface="Arial" charset="0"/>
                <a:ea typeface="ＭＳ Ｐゴシック" charset="0"/>
                <a:cs typeface="ＭＳ Ｐゴシック" charset="0"/>
              </a:rPr>
              <a:t>Development</a:t>
            </a:r>
            <a:r>
              <a:rPr lang="sv-SE" sz="2000" dirty="0">
                <a:latin typeface="Arial" charset="0"/>
                <a:ea typeface="ＭＳ Ｐゴシック" charset="0"/>
                <a:cs typeface="ＭＳ Ｐゴシック" charset="0"/>
              </a:rPr>
              <a:t>, in press 2012</a:t>
            </a:r>
          </a:p>
        </p:txBody>
      </p:sp>
      <p:sp>
        <p:nvSpPr>
          <p:cNvPr id="76802" name="Rectangle 3"/>
          <p:cNvSpPr>
            <a:spLocks noGrp="1" noChangeArrowheads="1"/>
          </p:cNvSpPr>
          <p:nvPr>
            <p:ph type="subTitle" idx="1"/>
          </p:nvPr>
        </p:nvSpPr>
        <p:spPr/>
        <p:txBody>
          <a:bodyPr/>
          <a:lstStyle/>
          <a:p>
            <a:pPr eaLnBrk="1" hangingPunct="1"/>
            <a:endParaRPr lang="sv-SE">
              <a:latin typeface="Arial" charset="0"/>
              <a:ea typeface="ＭＳ Ｐゴシック" charset="0"/>
              <a:cs typeface="ＭＳ Ｐゴシック" charset="0"/>
            </a:endParaRPr>
          </a:p>
        </p:txBody>
      </p:sp>
    </p:spTree>
    <p:extLst>
      <p:ext uri="{BB962C8B-B14F-4D97-AF65-F5344CB8AC3E}">
        <p14:creationId xmlns:p14="http://schemas.microsoft.com/office/powerpoint/2010/main" val="39437697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ctrTitle"/>
          </p:nvPr>
        </p:nvSpPr>
        <p:spPr>
          <a:xfrm>
            <a:off x="685800" y="2286000"/>
            <a:ext cx="7772400" cy="1143000"/>
          </a:xfrm>
        </p:spPr>
        <p:txBody>
          <a:bodyPr/>
          <a:lstStyle/>
          <a:p>
            <a:pPr eaLnBrk="1" hangingPunct="1"/>
            <a:endParaRPr lang="sv-SE">
              <a:latin typeface="Arial" charset="0"/>
              <a:ea typeface="ＭＳ Ｐゴシック" charset="0"/>
              <a:cs typeface="ＭＳ Ｐゴシック" charset="0"/>
            </a:endParaRPr>
          </a:p>
        </p:txBody>
      </p:sp>
      <p:sp>
        <p:nvSpPr>
          <p:cNvPr id="78850" name="Rectangle 3"/>
          <p:cNvSpPr>
            <a:spLocks noGrp="1" noChangeArrowheads="1"/>
          </p:cNvSpPr>
          <p:nvPr>
            <p:ph type="subTitle" idx="1"/>
          </p:nvPr>
        </p:nvSpPr>
        <p:spPr>
          <a:xfrm>
            <a:off x="762000" y="4724400"/>
            <a:ext cx="6400800" cy="1752600"/>
          </a:xfrm>
        </p:spPr>
        <p:txBody>
          <a:bodyPr>
            <a:normAutofit fontScale="85000" lnSpcReduction="20000"/>
          </a:bodyPr>
          <a:lstStyle/>
          <a:p>
            <a:pPr eaLnBrk="1" hangingPunct="1"/>
            <a:endParaRPr lang="sv-SE" sz="1600" dirty="0">
              <a:latin typeface="Arial" charset="0"/>
              <a:ea typeface="ＭＳ Ｐゴシック" charset="0"/>
              <a:cs typeface="ＭＳ Ｐゴシック" charset="0"/>
            </a:endParaRPr>
          </a:p>
          <a:p>
            <a:pPr eaLnBrk="1" hangingPunct="1"/>
            <a:endParaRPr lang="sv-SE" sz="1600" dirty="0">
              <a:solidFill>
                <a:schemeClr val="tx1"/>
              </a:solidFill>
              <a:latin typeface="Arial" charset="0"/>
              <a:ea typeface="ＭＳ Ｐゴシック" charset="0"/>
              <a:cs typeface="ＭＳ Ｐゴシック" charset="0"/>
            </a:endParaRPr>
          </a:p>
          <a:p>
            <a:pPr eaLnBrk="1" hangingPunct="1"/>
            <a:r>
              <a:rPr lang="sv-SE" sz="1400" dirty="0">
                <a:solidFill>
                  <a:schemeClr val="tx1"/>
                </a:solidFill>
                <a:latin typeface="Arial" charset="0"/>
                <a:ea typeface="ＭＳ Ｐゴシック" charset="0"/>
                <a:cs typeface="ＭＳ Ｐゴシック" charset="0"/>
              </a:rPr>
              <a:t>12 </a:t>
            </a:r>
            <a:r>
              <a:rPr lang="sv-SE" sz="1400" dirty="0" err="1">
                <a:solidFill>
                  <a:schemeClr val="tx1"/>
                </a:solidFill>
                <a:latin typeface="Arial" charset="0"/>
                <a:ea typeface="ＭＳ Ｐゴシック" charset="0"/>
                <a:cs typeface="ＭＳ Ｐゴシック" charset="0"/>
              </a:rPr>
              <a:t>month</a:t>
            </a:r>
            <a:r>
              <a:rPr lang="sv-SE" sz="1400" dirty="0">
                <a:solidFill>
                  <a:schemeClr val="tx1"/>
                </a:solidFill>
                <a:latin typeface="Arial" charset="0"/>
                <a:ea typeface="ＭＳ Ｐゴシック" charset="0"/>
                <a:cs typeface="ＭＳ Ｐゴシック" charset="0"/>
              </a:rPr>
              <a:t> </a:t>
            </a:r>
            <a:r>
              <a:rPr lang="sv-SE" sz="1400" dirty="0" err="1">
                <a:solidFill>
                  <a:schemeClr val="tx1"/>
                </a:solidFill>
                <a:latin typeface="Arial" charset="0"/>
                <a:ea typeface="ＭＳ Ｐゴシック" charset="0"/>
                <a:cs typeface="ＭＳ Ｐゴシック" charset="0"/>
              </a:rPr>
              <a:t>follow-up</a:t>
            </a:r>
            <a:endParaRPr lang="sv-SE" sz="1400" dirty="0">
              <a:solidFill>
                <a:schemeClr val="tx1"/>
              </a:solidFill>
              <a:latin typeface="Arial" charset="0"/>
              <a:ea typeface="ＭＳ Ｐゴシック" charset="0"/>
              <a:cs typeface="ＭＳ Ｐゴシック" charset="0"/>
            </a:endParaRPr>
          </a:p>
          <a:p>
            <a:pPr eaLnBrk="1" hangingPunct="1"/>
            <a:r>
              <a:rPr lang="sv-SE" sz="1400" dirty="0" smtClean="0">
                <a:solidFill>
                  <a:schemeClr val="tx1"/>
                </a:solidFill>
                <a:latin typeface="Arial" charset="0"/>
                <a:ea typeface="ＭＳ Ｐゴシック" charset="0"/>
                <a:cs typeface="ＭＳ Ｐゴシック" charset="0"/>
              </a:rPr>
              <a:t>Hög poäng: LITET laissez faire (alltså högt engagemang).</a:t>
            </a:r>
            <a:endParaRPr lang="sv-SE" sz="1400" dirty="0">
              <a:solidFill>
                <a:schemeClr val="tx1"/>
              </a:solidFill>
              <a:latin typeface="Arial" charset="0"/>
              <a:ea typeface="ＭＳ Ｐゴシック" charset="0"/>
              <a:cs typeface="ＭＳ Ｐゴシック" charset="0"/>
            </a:endParaRPr>
          </a:p>
          <a:p>
            <a:pPr eaLnBrk="1" hangingPunct="1"/>
            <a:r>
              <a:rPr lang="sv-SE" sz="1400" dirty="0" smtClean="0">
                <a:solidFill>
                  <a:schemeClr val="tx1"/>
                </a:solidFill>
                <a:latin typeface="Arial" charset="0"/>
                <a:ea typeface="ＭＳ Ｐゴシック" charset="0"/>
                <a:cs typeface="ＭＳ Ｐゴシック" charset="0"/>
              </a:rPr>
              <a:t>Slutsats: Under året med chefsundervisningen blev cheferna i jämförelsegrupp övertygade om att de blev mer engagerade i sina anställda – men de anställda tyckte tvärtom</a:t>
            </a:r>
            <a:endParaRPr lang="sv-SE" sz="1400" dirty="0">
              <a:solidFill>
                <a:schemeClr val="tx1"/>
              </a:solidFill>
              <a:latin typeface="Arial" charset="0"/>
              <a:ea typeface="ＭＳ Ｐゴシック" charset="0"/>
              <a:cs typeface="ＭＳ Ｐゴシック" charset="0"/>
            </a:endParaRPr>
          </a:p>
          <a:p>
            <a:pPr eaLnBrk="1" hangingPunct="1"/>
            <a:r>
              <a:rPr lang="sv-SE" sz="1400" dirty="0" smtClean="0">
                <a:solidFill>
                  <a:schemeClr val="tx1"/>
                </a:solidFill>
                <a:latin typeface="Arial" charset="0"/>
                <a:ea typeface="ＭＳ Ｐゴシック" charset="0"/>
                <a:cs typeface="ＭＳ Ｐゴシック" charset="0"/>
              </a:rPr>
              <a:t>I Schibboletgruppen såg de anställda en förbättring hos sina chefer (mer engagemang) medan cheferna själva tyckte att de blev sämre (mera medvetna?) (</a:t>
            </a:r>
            <a:r>
              <a:rPr lang="sv-SE" sz="1400" dirty="0" err="1">
                <a:solidFill>
                  <a:schemeClr val="tx1"/>
                </a:solidFill>
                <a:latin typeface="Arial" charset="0"/>
                <a:ea typeface="ＭＳ Ｐゴシック" charset="0"/>
                <a:cs typeface="ＭＳ Ｐゴシック" charset="0"/>
              </a:rPr>
              <a:t>Romanowska</a:t>
            </a:r>
            <a:r>
              <a:rPr lang="sv-SE" sz="1400" dirty="0">
                <a:solidFill>
                  <a:schemeClr val="tx1"/>
                </a:solidFill>
                <a:latin typeface="Arial" charset="0"/>
                <a:ea typeface="ＭＳ Ｐゴシック" charset="0"/>
                <a:cs typeface="ＭＳ Ｐゴシック" charset="0"/>
              </a:rPr>
              <a:t> et al </a:t>
            </a:r>
            <a:r>
              <a:rPr lang="sv-SE" sz="1400" dirty="0" smtClean="0">
                <a:solidFill>
                  <a:schemeClr val="tx1"/>
                </a:solidFill>
                <a:latin typeface="Arial" charset="0"/>
                <a:ea typeface="ＭＳ Ｐゴシック" charset="0"/>
                <a:cs typeface="ＭＳ Ｐゴシック" charset="0"/>
              </a:rPr>
              <a:t>in </a:t>
            </a:r>
            <a:r>
              <a:rPr lang="sv-SE" sz="1400" dirty="0" err="1" smtClean="0">
                <a:solidFill>
                  <a:schemeClr val="tx1"/>
                </a:solidFill>
                <a:latin typeface="Arial" charset="0"/>
                <a:ea typeface="ＭＳ Ｐゴシック" charset="0"/>
                <a:cs typeface="ＭＳ Ｐゴシック" charset="0"/>
              </a:rPr>
              <a:t>review</a:t>
            </a:r>
            <a:r>
              <a:rPr lang="sv-SE" sz="1400" dirty="0" smtClean="0">
                <a:solidFill>
                  <a:schemeClr val="tx1"/>
                </a:solidFill>
                <a:latin typeface="Arial" charset="0"/>
                <a:ea typeface="ＭＳ Ｐゴシック" charset="0"/>
                <a:cs typeface="ＭＳ Ｐゴシック" charset="0"/>
              </a:rPr>
              <a:t> </a:t>
            </a:r>
            <a:r>
              <a:rPr lang="sv-SE" sz="1400" dirty="0">
                <a:solidFill>
                  <a:schemeClr val="tx1"/>
                </a:solidFill>
                <a:latin typeface="Arial" charset="0"/>
                <a:ea typeface="ＭＳ Ｐゴシック" charset="0"/>
                <a:cs typeface="ＭＳ Ｐゴシック" charset="0"/>
              </a:rPr>
              <a:t>2012)</a:t>
            </a:r>
            <a:endParaRPr lang="sv-SE" sz="1600" dirty="0">
              <a:solidFill>
                <a:schemeClr val="tx1"/>
              </a:solidFill>
              <a:latin typeface="Arial" charset="0"/>
              <a:ea typeface="ＭＳ Ｐゴシック" charset="0"/>
              <a:cs typeface="ＭＳ Ｐゴシック" charset="0"/>
            </a:endParaRPr>
          </a:p>
        </p:txBody>
      </p:sp>
      <p:graphicFrame>
        <p:nvGraphicFramePr>
          <p:cNvPr id="78851" name="Object 4"/>
          <p:cNvGraphicFramePr>
            <a:graphicFrameLocks noChangeAspect="1"/>
          </p:cNvGraphicFramePr>
          <p:nvPr/>
        </p:nvGraphicFramePr>
        <p:xfrm>
          <a:off x="1828800" y="2590800"/>
          <a:ext cx="5761038" cy="2835275"/>
        </p:xfrm>
        <a:graphic>
          <a:graphicData uri="http://schemas.openxmlformats.org/presentationml/2006/ole">
            <mc:AlternateContent xmlns:mc="http://schemas.openxmlformats.org/markup-compatibility/2006">
              <mc:Choice xmlns:v="urn:schemas-microsoft-com:vml" Requires="v">
                <p:oleObj spid="_x0000_s40978" name="Aktivt dokument" r:id="rId4" imgW="5765800" imgH="2832100" progId="Word.Document.8">
                  <p:embed/>
                </p:oleObj>
              </mc:Choice>
              <mc:Fallback>
                <p:oleObj name="Aktivt dokument" r:id="rId4" imgW="5765800" imgH="28321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590800"/>
                        <a:ext cx="5761038" cy="283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8852" name="Object 5"/>
          <p:cNvGraphicFramePr>
            <a:graphicFrameLocks noChangeAspect="1"/>
          </p:cNvGraphicFramePr>
          <p:nvPr/>
        </p:nvGraphicFramePr>
        <p:xfrm>
          <a:off x="1905000" y="0"/>
          <a:ext cx="4581525" cy="2755900"/>
        </p:xfrm>
        <a:graphic>
          <a:graphicData uri="http://schemas.openxmlformats.org/presentationml/2006/ole">
            <mc:AlternateContent xmlns:mc="http://schemas.openxmlformats.org/markup-compatibility/2006">
              <mc:Choice xmlns:v="urn:schemas-microsoft-com:vml" Requires="v">
                <p:oleObj spid="_x0000_s40979" name="Dokument" r:id="rId7" imgW="4584700" imgH="2755900" progId="Word.Document.8">
                  <p:embed/>
                </p:oleObj>
              </mc:Choice>
              <mc:Fallback>
                <p:oleObj name="Dokument" r:id="rId7" imgW="4584700" imgH="275590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0"/>
                        <a:ext cx="4581525" cy="275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3000764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71600" y="692696"/>
            <a:ext cx="7518405" cy="523220"/>
          </a:xfrm>
          <a:prstGeom prst="rect">
            <a:avLst/>
          </a:prstGeom>
          <a:noFill/>
        </p:spPr>
        <p:txBody>
          <a:bodyPr wrap="none" rtlCol="0">
            <a:spAutoFit/>
          </a:bodyPr>
          <a:lstStyle/>
          <a:p>
            <a:r>
              <a:rPr lang="sv-SE" sz="2800" b="1" dirty="0">
                <a:solidFill>
                  <a:srgbClr val="1F497D"/>
                </a:solidFill>
                <a:latin typeface="+mn-lt"/>
                <a:ea typeface="+mn-ea"/>
              </a:rPr>
              <a:t>Sammanfattning av resultaten, fortsättning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7" y="1930524"/>
            <a:ext cx="694372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7" y="4371181"/>
            <a:ext cx="65913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ruta 5"/>
          <p:cNvSpPr txBox="1"/>
          <p:nvPr/>
        </p:nvSpPr>
        <p:spPr>
          <a:xfrm>
            <a:off x="1100137" y="1556653"/>
            <a:ext cx="562890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1800" b="1" dirty="0" smtClean="0">
                <a:solidFill>
                  <a:schemeClr val="accent2">
                    <a:lumMod val="50000"/>
                  </a:schemeClr>
                </a:solidFill>
              </a:rPr>
              <a:t>Symtom på depression</a:t>
            </a:r>
          </a:p>
        </p:txBody>
      </p:sp>
      <p:sp>
        <p:nvSpPr>
          <p:cNvPr id="7" name="textruta 6"/>
          <p:cNvSpPr txBox="1"/>
          <p:nvPr/>
        </p:nvSpPr>
        <p:spPr>
          <a:xfrm>
            <a:off x="1100137" y="3995772"/>
            <a:ext cx="562890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1800" b="1" dirty="0" smtClean="0">
                <a:solidFill>
                  <a:schemeClr val="accent2">
                    <a:lumMod val="50000"/>
                  </a:schemeClr>
                </a:solidFill>
              </a:rPr>
              <a:t>Symtom på utmattningssyndrom</a:t>
            </a:r>
          </a:p>
        </p:txBody>
      </p:sp>
    </p:spTree>
    <p:custDataLst>
      <p:tags r:id="rId1"/>
    </p:custDataLst>
    <p:extLst>
      <p:ext uri="{BB962C8B-B14F-4D97-AF65-F5344CB8AC3E}">
        <p14:creationId xmlns:p14="http://schemas.microsoft.com/office/powerpoint/2010/main" val="154844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562"/>
            <a:ext cx="6190736" cy="672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ruta 5"/>
          <p:cNvSpPr txBox="1"/>
          <p:nvPr/>
        </p:nvSpPr>
        <p:spPr>
          <a:xfrm>
            <a:off x="6954688" y="980728"/>
            <a:ext cx="212568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2800" b="1" dirty="0">
                <a:solidFill>
                  <a:srgbClr val="1F497D"/>
                </a:solidFill>
              </a:rPr>
              <a:t>Symtom på depression</a:t>
            </a:r>
          </a:p>
        </p:txBody>
      </p:sp>
    </p:spTree>
    <p:custDataLst>
      <p:tags r:id="rId1"/>
    </p:custDataLst>
    <p:extLst>
      <p:ext uri="{BB962C8B-B14F-4D97-AF65-F5344CB8AC3E}">
        <p14:creationId xmlns:p14="http://schemas.microsoft.com/office/powerpoint/2010/main" val="245051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99" y="764704"/>
            <a:ext cx="5679093"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6228184" y="1700808"/>
            <a:ext cx="2808312"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2800" b="1" dirty="0">
                <a:solidFill>
                  <a:srgbClr val="1F497D"/>
                </a:solidFill>
              </a:rPr>
              <a:t>Symtom på utmattnings-syndrom</a:t>
            </a:r>
          </a:p>
        </p:txBody>
      </p:sp>
    </p:spTree>
    <p:custDataLst>
      <p:tags r:id="rId1"/>
    </p:custDataLst>
    <p:extLst>
      <p:ext uri="{BB962C8B-B14F-4D97-AF65-F5344CB8AC3E}">
        <p14:creationId xmlns:p14="http://schemas.microsoft.com/office/powerpoint/2010/main" val="145288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899592" y="116632"/>
            <a:ext cx="7776864" cy="861774"/>
          </a:xfrm>
          <a:prstGeom prst="rect">
            <a:avLst/>
          </a:prstGeom>
          <a:noFill/>
        </p:spPr>
        <p:txBody>
          <a:bodyPr wrap="square" rtlCol="0">
            <a:spAutoFit/>
          </a:bodyPr>
          <a:lstStyle/>
          <a:p>
            <a:r>
              <a:rPr lang="sv-SE" sz="3200" b="1" dirty="0">
                <a:solidFill>
                  <a:srgbClr val="1F497D"/>
                </a:solidFill>
                <a:latin typeface="+mn-lt"/>
                <a:ea typeface="+mn-ea"/>
              </a:rPr>
              <a:t>Flödesschema över artiklarna</a:t>
            </a:r>
          </a:p>
          <a:p>
            <a:r>
              <a:rPr lang="sv-SE" sz="1800" dirty="0" smtClean="0"/>
              <a:t>81 studier höll hög eller medelhög kvalitet</a:t>
            </a:r>
          </a:p>
        </p:txBody>
      </p:sp>
      <p:pic>
        <p:nvPicPr>
          <p:cNvPr id="4" name="Bildobjekt 3"/>
          <p:cNvPicPr/>
          <p:nvPr/>
        </p:nvPicPr>
        <p:blipFill>
          <a:blip r:embed="rId3"/>
          <a:stretch>
            <a:fillRect/>
          </a:stretch>
        </p:blipFill>
        <p:spPr>
          <a:xfrm>
            <a:off x="827584" y="1028392"/>
            <a:ext cx="5760720" cy="4994910"/>
          </a:xfrm>
          <a:prstGeom prst="rect">
            <a:avLst/>
          </a:prstGeom>
        </p:spPr>
      </p:pic>
    </p:spTree>
    <p:custDataLst>
      <p:tags r:id="rId1"/>
    </p:custDataLst>
    <p:extLst>
      <p:ext uri="{BB962C8B-B14F-4D97-AF65-F5344CB8AC3E}">
        <p14:creationId xmlns:p14="http://schemas.microsoft.com/office/powerpoint/2010/main" val="36694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9512" y="153208"/>
            <a:ext cx="8784976" cy="4893647"/>
          </a:xfrm>
          <a:prstGeom prst="rect">
            <a:avLst/>
          </a:prstGeom>
        </p:spPr>
        <p:txBody>
          <a:bodyPr wrap="square">
            <a:spAutoFit/>
          </a:bodyPr>
          <a:lstStyle/>
          <a:p>
            <a:pPr>
              <a:spcAft>
                <a:spcPts val="1200"/>
              </a:spcAft>
            </a:pPr>
            <a:r>
              <a:rPr lang="sv-SE" sz="3200" b="1" dirty="0">
                <a:solidFill>
                  <a:srgbClr val="1F497D"/>
                </a:solidFill>
                <a:latin typeface="+mn-lt"/>
                <a:ea typeface="+mn-ea"/>
              </a:rPr>
              <a:t>Inklusions- och </a:t>
            </a:r>
            <a:r>
              <a:rPr lang="sv-SE" sz="3200" b="1" dirty="0" err="1" smtClean="0">
                <a:solidFill>
                  <a:srgbClr val="1F497D"/>
                </a:solidFill>
                <a:latin typeface="+mn-lt"/>
                <a:ea typeface="+mn-ea"/>
              </a:rPr>
              <a:t>exklusionskriterier</a:t>
            </a:r>
            <a:r>
              <a:rPr lang="sv-SE" sz="3200" b="1" dirty="0" smtClean="0">
                <a:solidFill>
                  <a:srgbClr val="1F497D"/>
                </a:solidFill>
                <a:latin typeface="+mn-lt"/>
                <a:ea typeface="+mn-ea"/>
              </a:rPr>
              <a:t> </a:t>
            </a:r>
            <a:endParaRPr lang="sv-SE" sz="3200" b="1" dirty="0">
              <a:solidFill>
                <a:srgbClr val="1F497D"/>
              </a:solidFill>
              <a:latin typeface="+mn-lt"/>
              <a:ea typeface="+mn-ea"/>
            </a:endParaRPr>
          </a:p>
          <a:p>
            <a:pPr>
              <a:spcAft>
                <a:spcPts val="1200"/>
              </a:spcAft>
            </a:pPr>
            <a:r>
              <a:rPr lang="sv-SE" dirty="0">
                <a:solidFill>
                  <a:srgbClr val="1F497D"/>
                </a:solidFill>
                <a:latin typeface="+mn-lt"/>
                <a:ea typeface="+mn-ea"/>
              </a:rPr>
              <a:t>För att en studie skulle inkluderas krävdes att:</a:t>
            </a:r>
          </a:p>
          <a:p>
            <a:pPr marL="457200" indent="-457200">
              <a:spcAft>
                <a:spcPts val="1200"/>
              </a:spcAft>
              <a:buAutoNum type="arabicParenR"/>
            </a:pPr>
            <a:r>
              <a:rPr lang="sv-SE" dirty="0">
                <a:solidFill>
                  <a:srgbClr val="1F497D"/>
                </a:solidFill>
                <a:latin typeface="+mn-lt"/>
                <a:ea typeface="+mn-ea"/>
              </a:rPr>
              <a:t>man i studien undersökte arbetsmiljöns betydelse för depressionssymtom eller symtom på utmattningssyndrom, </a:t>
            </a:r>
          </a:p>
          <a:p>
            <a:pPr marL="457200" indent="-457200">
              <a:spcAft>
                <a:spcPts val="1200"/>
              </a:spcAft>
              <a:buAutoNum type="arabicParenR"/>
            </a:pPr>
            <a:r>
              <a:rPr lang="sv-SE" dirty="0">
                <a:solidFill>
                  <a:srgbClr val="1F497D"/>
                </a:solidFill>
                <a:latin typeface="+mn-lt"/>
                <a:ea typeface="+mn-ea"/>
              </a:rPr>
              <a:t>studien var relevant för svenska förhållanden och baserad på personer i arbete i Europa, Nordamerika, Australien eller Nya Zeeland, </a:t>
            </a:r>
          </a:p>
          <a:p>
            <a:pPr marL="457200" indent="-457200">
              <a:spcAft>
                <a:spcPts val="1200"/>
              </a:spcAft>
              <a:buAutoNum type="arabicParenR"/>
            </a:pPr>
            <a:r>
              <a:rPr lang="sv-SE" dirty="0">
                <a:solidFill>
                  <a:srgbClr val="1F497D"/>
                </a:solidFill>
                <a:latin typeface="+mn-lt"/>
                <a:ea typeface="+mn-ea"/>
              </a:rPr>
              <a:t>forskarna i studien undersökte depressionssymtom eller symtom på utmattningssyndrom som konstaterats med hjälp av diagnostisk undersökning, en etablerad skattningsskala eller sjukskrivning för något av dessa tillstånd, </a:t>
            </a:r>
          </a:p>
        </p:txBody>
      </p:sp>
    </p:spTree>
    <p:custDataLst>
      <p:tags r:id="rId1"/>
    </p:custDataLst>
    <p:extLst>
      <p:ext uri="{BB962C8B-B14F-4D97-AF65-F5344CB8AC3E}">
        <p14:creationId xmlns:p14="http://schemas.microsoft.com/office/powerpoint/2010/main" val="7272251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9512" y="153208"/>
            <a:ext cx="8784976" cy="3631763"/>
          </a:xfrm>
          <a:prstGeom prst="rect">
            <a:avLst/>
          </a:prstGeom>
        </p:spPr>
        <p:txBody>
          <a:bodyPr wrap="square">
            <a:spAutoFit/>
          </a:bodyPr>
          <a:lstStyle/>
          <a:p>
            <a:pPr>
              <a:spcAft>
                <a:spcPts val="1200"/>
              </a:spcAft>
            </a:pPr>
            <a:r>
              <a:rPr lang="sv-SE" sz="3200" b="1" dirty="0">
                <a:solidFill>
                  <a:srgbClr val="1F497D"/>
                </a:solidFill>
                <a:latin typeface="+mn-lt"/>
                <a:ea typeface="+mn-ea"/>
              </a:rPr>
              <a:t>Inklusions- och </a:t>
            </a:r>
            <a:r>
              <a:rPr lang="sv-SE" sz="3200" b="1" dirty="0" err="1" smtClean="0">
                <a:solidFill>
                  <a:srgbClr val="1F497D"/>
                </a:solidFill>
                <a:latin typeface="+mn-lt"/>
                <a:ea typeface="+mn-ea"/>
              </a:rPr>
              <a:t>exklusionskriterier</a:t>
            </a:r>
            <a:r>
              <a:rPr lang="sv-SE" sz="3200" b="1" dirty="0" smtClean="0">
                <a:solidFill>
                  <a:srgbClr val="1F497D"/>
                </a:solidFill>
                <a:latin typeface="+mn-lt"/>
                <a:ea typeface="+mn-ea"/>
              </a:rPr>
              <a:t>, forts</a:t>
            </a:r>
            <a:endParaRPr lang="sv-SE" sz="3200" b="1" dirty="0">
              <a:solidFill>
                <a:srgbClr val="1F497D"/>
              </a:solidFill>
              <a:latin typeface="+mn-lt"/>
              <a:ea typeface="+mn-ea"/>
            </a:endParaRPr>
          </a:p>
          <a:p>
            <a:pPr>
              <a:spcAft>
                <a:spcPts val="1200"/>
              </a:spcAft>
            </a:pPr>
            <a:r>
              <a:rPr lang="sv-SE" dirty="0">
                <a:solidFill>
                  <a:srgbClr val="1F497D"/>
                </a:solidFill>
                <a:latin typeface="+mn-lt"/>
                <a:ea typeface="+mn-ea"/>
              </a:rPr>
              <a:t>För att en studie skulle inkluderas krävdes att:</a:t>
            </a:r>
          </a:p>
          <a:p>
            <a:pPr marL="457200" indent="-457200">
              <a:spcAft>
                <a:spcPts val="1200"/>
              </a:spcAft>
              <a:buFont typeface="+mj-lt"/>
              <a:buAutoNum type="arabicParenR" startAt="4"/>
            </a:pPr>
            <a:r>
              <a:rPr lang="sv-SE" dirty="0" smtClean="0">
                <a:solidFill>
                  <a:srgbClr val="1F497D"/>
                </a:solidFill>
                <a:latin typeface="+mn-lt"/>
                <a:ea typeface="+mn-ea"/>
              </a:rPr>
              <a:t>minst </a:t>
            </a:r>
            <a:r>
              <a:rPr lang="sv-SE" dirty="0">
                <a:solidFill>
                  <a:srgbClr val="1F497D"/>
                </a:solidFill>
                <a:latin typeface="+mn-lt"/>
                <a:ea typeface="+mn-ea"/>
              </a:rPr>
              <a:t>100 personer ingick i den exponerade gruppen och forskningen i studien beaktade kön och ålder och </a:t>
            </a:r>
          </a:p>
          <a:p>
            <a:pPr marL="457200" indent="-457200">
              <a:spcAft>
                <a:spcPts val="1200"/>
              </a:spcAft>
              <a:buAutoNum type="arabicParenR" startAt="4"/>
            </a:pPr>
            <a:r>
              <a:rPr lang="sv-SE" dirty="0">
                <a:solidFill>
                  <a:srgbClr val="1F497D"/>
                </a:solidFill>
                <a:latin typeface="+mn-lt"/>
                <a:ea typeface="+mn-ea"/>
              </a:rPr>
              <a:t>att man i analyserna tagit hänsyn till symptomnivån (depressionssymptom respektive symptom på utmattningssymptom) vid uppföljningstidens start. Studien skulle ha varit publicerad mellan åren 1990 och 2013. </a:t>
            </a:r>
          </a:p>
        </p:txBody>
      </p:sp>
    </p:spTree>
    <p:custDataLst>
      <p:tags r:id="rId1"/>
    </p:custDataLst>
    <p:extLst>
      <p:ext uri="{BB962C8B-B14F-4D97-AF65-F5344CB8AC3E}">
        <p14:creationId xmlns:p14="http://schemas.microsoft.com/office/powerpoint/2010/main" val="296340371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467544" y="188640"/>
            <a:ext cx="7848872" cy="400110"/>
          </a:xfrm>
          <a:prstGeom prst="rect">
            <a:avLst/>
          </a:prstGeom>
          <a:noFill/>
        </p:spPr>
        <p:txBody>
          <a:bodyPr wrap="square" rtlCol="0">
            <a:spAutoFit/>
          </a:bodyPr>
          <a:lstStyle/>
          <a:p>
            <a:r>
              <a:rPr lang="sv-SE" sz="2000" b="1" dirty="0" smtClean="0">
                <a:solidFill>
                  <a:srgbClr val="1F497D"/>
                </a:solidFill>
                <a:latin typeface="+mn-lt"/>
                <a:ea typeface="+mn-ea"/>
              </a:rPr>
              <a:t>Tekniska kommentarer kring resultatanalysen - 2</a:t>
            </a:r>
          </a:p>
        </p:txBody>
      </p:sp>
      <p:sp>
        <p:nvSpPr>
          <p:cNvPr id="5" name="Rektangel 4"/>
          <p:cNvSpPr/>
          <p:nvPr/>
        </p:nvSpPr>
        <p:spPr>
          <a:xfrm>
            <a:off x="314958" y="5229200"/>
            <a:ext cx="8001458" cy="923330"/>
          </a:xfrm>
          <a:prstGeom prst="rect">
            <a:avLst/>
          </a:prstGeom>
        </p:spPr>
        <p:txBody>
          <a:bodyPr wrap="square">
            <a:spAutoFit/>
          </a:bodyPr>
          <a:lstStyle/>
          <a:p>
            <a:r>
              <a:rPr lang="sv-SE" sz="1800" i="1" dirty="0" smtClean="0"/>
              <a:t>Exempel: </a:t>
            </a:r>
            <a:r>
              <a:rPr lang="sv-SE" sz="1800" i="1" dirty="0" err="1" smtClean="0"/>
              <a:t>forest</a:t>
            </a:r>
            <a:r>
              <a:rPr lang="sv-SE" sz="1800" i="1" dirty="0" smtClean="0"/>
              <a:t> </a:t>
            </a:r>
            <a:r>
              <a:rPr lang="sv-SE" sz="1800" i="1" dirty="0" err="1" smtClean="0"/>
              <a:t>plot</a:t>
            </a:r>
            <a:r>
              <a:rPr lang="sv-SE" sz="1800" i="1" dirty="0" smtClean="0"/>
              <a:t> för samband </a:t>
            </a:r>
            <a:r>
              <a:rPr lang="sv-SE" sz="1800" i="1" dirty="0"/>
              <a:t>mellan </a:t>
            </a:r>
            <a:r>
              <a:rPr lang="sv-SE" sz="1800" i="1" dirty="0" smtClean="0"/>
              <a:t>spänt arbete och depressionssymtom för arbestmiljöer i olika länder</a:t>
            </a:r>
            <a:endParaRPr lang="sv-SE" sz="1800" dirty="0"/>
          </a:p>
          <a:p>
            <a:r>
              <a:rPr lang="sv-SE" sz="1800" dirty="0"/>
              <a:t> </a:t>
            </a:r>
          </a:p>
        </p:txBody>
      </p:sp>
      <p:pic>
        <p:nvPicPr>
          <p:cNvPr id="7" name="Bildobjekt 6"/>
          <p:cNvPicPr/>
          <p:nvPr/>
        </p:nvPicPr>
        <p:blipFill>
          <a:blip r:embed="rId2"/>
          <a:stretch>
            <a:fillRect/>
          </a:stretch>
        </p:blipFill>
        <p:spPr>
          <a:xfrm>
            <a:off x="349262" y="764704"/>
            <a:ext cx="8399201" cy="4464496"/>
          </a:xfrm>
          <a:prstGeom prst="rect">
            <a:avLst/>
          </a:prstGeom>
        </p:spPr>
      </p:pic>
    </p:spTree>
    <p:extLst>
      <p:ext uri="{BB962C8B-B14F-4D97-AF65-F5344CB8AC3E}">
        <p14:creationId xmlns:p14="http://schemas.microsoft.com/office/powerpoint/2010/main" val="4691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371600" y="2209800"/>
            <a:ext cx="69342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sv-SE" sz="3600" dirty="0">
                <a:latin typeface="Tahoma" charset="0"/>
                <a:cs typeface="Times New Roman" charset="0"/>
              </a:rPr>
              <a:t>Reparationsförmågan kan stimuleras av sömn, fysisk aktivitet och angenäm stimulans</a:t>
            </a:r>
          </a:p>
          <a:p>
            <a:pPr>
              <a:defRPr/>
            </a:pPr>
            <a:r>
              <a:rPr lang="sv-SE" sz="3600" dirty="0">
                <a:latin typeface="AvantGarde" charset="0"/>
                <a:cs typeface="Times New Roman" charset="0"/>
              </a:rPr>
              <a:t> </a:t>
            </a:r>
          </a:p>
          <a:p>
            <a:pPr>
              <a:defRPr/>
            </a:pPr>
            <a:r>
              <a:rPr lang="sv-SE" sz="1600" dirty="0">
                <a:latin typeface="AvantGarde" charset="0"/>
                <a:ea typeface="Times New Roman" charset="0"/>
                <a:cs typeface="Times New Roman" charset="0"/>
              </a:rPr>
              <a:t>Theorell 2013</a:t>
            </a:r>
          </a:p>
        </p:txBody>
      </p:sp>
      <p:pic>
        <p:nvPicPr>
          <p:cNvPr id="25602" name="Picture 3" descr="IPMlogoN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23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1467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066800" y="1828800"/>
            <a:ext cx="73914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sv-SE" sz="3600" dirty="0">
                <a:latin typeface="AvantGarde" charset="0"/>
                <a:cs typeface="Times New Roman" charset="0"/>
              </a:rPr>
              <a:t>Även förmågan att reglera stresspåslaget kan skadas av långvarig stress. "Bromsfel" och "</a:t>
            </a:r>
            <a:r>
              <a:rPr lang="sv-SE" sz="3600" dirty="0" err="1">
                <a:latin typeface="AvantGarde" charset="0"/>
                <a:cs typeface="Times New Roman" charset="0"/>
              </a:rPr>
              <a:t>gaspedalfel</a:t>
            </a:r>
            <a:r>
              <a:rPr lang="sv-SE" sz="3600" dirty="0">
                <a:latin typeface="AvantGarde" charset="0"/>
                <a:cs typeface="Times New Roman" charset="0"/>
              </a:rPr>
              <a:t>" kan uppstå efter lång tids stressande</a:t>
            </a:r>
          </a:p>
          <a:p>
            <a:pPr eaLnBrk="1" hangingPunct="1">
              <a:defRPr/>
            </a:pPr>
            <a:endParaRPr lang="sv-SE" sz="3600" dirty="0">
              <a:latin typeface="AvantGarde" charset="0"/>
              <a:cs typeface="Times New Roman" charset="0"/>
            </a:endParaRPr>
          </a:p>
          <a:p>
            <a:pPr eaLnBrk="1" hangingPunct="1">
              <a:defRPr/>
            </a:pPr>
            <a:r>
              <a:rPr lang="sv-SE" sz="1600" dirty="0">
                <a:latin typeface="AvantGarde" charset="0"/>
                <a:cs typeface="Times New Roman" charset="0"/>
              </a:rPr>
              <a:t>Theorell 2013</a:t>
            </a:r>
          </a:p>
          <a:p>
            <a:pPr>
              <a:defRPr/>
            </a:pPr>
            <a:endParaRPr lang="sv-SE" sz="3600" dirty="0">
              <a:latin typeface="AvantGarde" charset="0"/>
              <a:ea typeface="Times New Roman" charset="0"/>
              <a:cs typeface="Times New Roman" charset="0"/>
            </a:endParaRPr>
          </a:p>
        </p:txBody>
      </p:sp>
      <p:pic>
        <p:nvPicPr>
          <p:cNvPr id="27650" name="Picture 3" descr="IPMlogoN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23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084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09600" y="1295400"/>
            <a:ext cx="7086600"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sv-SE" sz="2400">
                <a:latin typeface="Tahoma" charset="0"/>
                <a:cs typeface="Times New Roman" charset="0"/>
              </a:rPr>
              <a:t>Både reparationsfel och fel på regleringen av stresspåslaget kan ta lång tid att bota. Sådana fel förekommer vid </a:t>
            </a:r>
          </a:p>
          <a:p>
            <a:pPr eaLnBrk="1" hangingPunct="1">
              <a:defRPr/>
            </a:pPr>
            <a:endParaRPr lang="sv-SE" sz="2400">
              <a:latin typeface="Tahoma" charset="0"/>
              <a:cs typeface="Times New Roman" charset="0"/>
            </a:endParaRPr>
          </a:p>
          <a:p>
            <a:pPr>
              <a:buFont typeface="Wingdings" charset="0"/>
              <a:buChar char="ü"/>
              <a:defRPr/>
            </a:pPr>
            <a:r>
              <a:rPr lang="sv-SE" sz="2400">
                <a:latin typeface="Tahoma" charset="0"/>
                <a:cs typeface="Times New Roman" charset="0"/>
              </a:rPr>
              <a:t>   Metaboliskt syndrom</a:t>
            </a:r>
          </a:p>
          <a:p>
            <a:pPr>
              <a:buFont typeface="Wingdings" charset="0"/>
              <a:buChar char="ü"/>
              <a:defRPr/>
            </a:pPr>
            <a:r>
              <a:rPr lang="sv-SE" sz="2400">
                <a:latin typeface="Tahoma" charset="0"/>
                <a:cs typeface="Times New Roman" charset="0"/>
              </a:rPr>
              <a:t>   Fibromyalgi</a:t>
            </a:r>
          </a:p>
          <a:p>
            <a:pPr>
              <a:buFont typeface="Wingdings" charset="0"/>
              <a:buChar char="ü"/>
              <a:defRPr/>
            </a:pPr>
            <a:r>
              <a:rPr lang="sv-SE" sz="2400">
                <a:latin typeface="Tahoma" charset="0"/>
                <a:cs typeface="Times New Roman" charset="0"/>
              </a:rPr>
              <a:t>   Kroniskt trötthetssyndrom</a:t>
            </a:r>
          </a:p>
          <a:p>
            <a:pPr>
              <a:buFont typeface="Wingdings" charset="0"/>
              <a:buChar char="ü"/>
              <a:defRPr/>
            </a:pPr>
            <a:r>
              <a:rPr lang="sv-SE" sz="2400">
                <a:latin typeface="Tahoma" charset="0"/>
                <a:cs typeface="Times New Roman" charset="0"/>
              </a:rPr>
              <a:t>   Kroniska smärtor</a:t>
            </a:r>
          </a:p>
          <a:p>
            <a:pPr>
              <a:buFont typeface="Wingdings" charset="0"/>
              <a:buChar char="ü"/>
              <a:defRPr/>
            </a:pPr>
            <a:r>
              <a:rPr lang="sv-SE" sz="2400">
                <a:latin typeface="Tahoma" charset="0"/>
                <a:cs typeface="Times New Roman" charset="0"/>
              </a:rPr>
              <a:t>   Depression</a:t>
            </a:r>
          </a:p>
          <a:p>
            <a:pPr>
              <a:buFont typeface="Wingdings" charset="0"/>
              <a:buChar char="ü"/>
              <a:defRPr/>
            </a:pPr>
            <a:r>
              <a:rPr lang="sv-SE" sz="2400">
                <a:latin typeface="Tahoma" charset="0"/>
                <a:cs typeface="Times New Roman" charset="0"/>
              </a:rPr>
              <a:t>   Utmattningssyndrom</a:t>
            </a:r>
          </a:p>
          <a:p>
            <a:pPr>
              <a:buFont typeface="Wingdings" charset="0"/>
              <a:buChar char="ü"/>
              <a:defRPr/>
            </a:pPr>
            <a:endParaRPr lang="sv-SE" sz="2400">
              <a:latin typeface="Tahoma" charset="0"/>
              <a:cs typeface="Times New Roman" charset="0"/>
            </a:endParaRPr>
          </a:p>
          <a:p>
            <a:pPr>
              <a:buFont typeface="Wingdings" charset="0"/>
              <a:buNone/>
              <a:defRPr/>
            </a:pPr>
            <a:r>
              <a:rPr lang="sv-SE" sz="1600">
                <a:latin typeface="Tahoma" charset="0"/>
                <a:cs typeface="Times New Roman" charset="0"/>
              </a:rPr>
              <a:t>Theorell 2008</a:t>
            </a:r>
            <a:endParaRPr lang="sv-SE" sz="2400">
              <a:latin typeface="Tahoma" charset="0"/>
              <a:cs typeface="Times New Roman" charset="0"/>
            </a:endParaRPr>
          </a:p>
          <a:p>
            <a:pPr>
              <a:defRPr/>
            </a:pPr>
            <a:endParaRPr lang="sv-SE" sz="2400">
              <a:latin typeface="Tahoma" charset="0"/>
              <a:ea typeface="Times New Roman" charset="0"/>
              <a:cs typeface="Times New Roman" charset="0"/>
            </a:endParaRPr>
          </a:p>
        </p:txBody>
      </p:sp>
      <p:pic>
        <p:nvPicPr>
          <p:cNvPr id="29698" name="Picture 3" descr="IPMlogoN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23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5988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Object 2"/>
          <p:cNvGraphicFramePr>
            <a:graphicFrameLocks noChangeAspect="1"/>
          </p:cNvGraphicFramePr>
          <p:nvPr/>
        </p:nvGraphicFramePr>
        <p:xfrm>
          <a:off x="381000" y="381000"/>
          <a:ext cx="8763000" cy="5997575"/>
        </p:xfrm>
        <a:graphic>
          <a:graphicData uri="http://schemas.openxmlformats.org/presentationml/2006/ole">
            <mc:AlternateContent xmlns:mc="http://schemas.openxmlformats.org/markup-compatibility/2006">
              <mc:Choice xmlns:v="urn:schemas-microsoft-com:vml" Requires="v">
                <p:oleObj spid="_x0000_s20508" name="Photo Editor-foto" r:id="rId3" imgW="6857143" imgH="3790476" progId="MSPhotoEd.3">
                  <p:embed/>
                </p:oleObj>
              </mc:Choice>
              <mc:Fallback>
                <p:oleObj name="Photo Editor-foto" r:id="rId3" imgW="6857143" imgH="37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8763000" cy="599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147" name="Rectangle 3"/>
          <p:cNvSpPr>
            <a:spLocks noChangeArrowheads="1"/>
          </p:cNvSpPr>
          <p:nvPr/>
        </p:nvSpPr>
        <p:spPr bwMode="auto">
          <a:xfrm>
            <a:off x="1066800" y="6019800"/>
            <a:ext cx="5867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sv-SE" sz="1400"/>
              <a:t>Efter. A.R. Kagan &amp; L. Levi samt T. Theorell</a:t>
            </a:r>
          </a:p>
        </p:txBody>
      </p:sp>
    </p:spTree>
    <p:extLst>
      <p:ext uri="{BB962C8B-B14F-4D97-AF65-F5344CB8AC3E}">
        <p14:creationId xmlns:p14="http://schemas.microsoft.com/office/powerpoint/2010/main" val="5215998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2286000"/>
            <a:ext cx="7772400" cy="1143000"/>
          </a:xfrm>
        </p:spPr>
        <p:txBody>
          <a:bodyPr/>
          <a:lstStyle/>
          <a:p>
            <a:pPr>
              <a:defRPr/>
            </a:pPr>
            <a:r>
              <a:rPr lang="sv-SE" sz="2400" dirty="0" smtClean="0">
                <a:cs typeface="+mj-cs"/>
              </a:rPr>
              <a:t>Neurobiologin har gjort stora framsteg (</a:t>
            </a:r>
            <a:r>
              <a:rPr lang="sv-SE" sz="2400" dirty="0" err="1" smtClean="0">
                <a:cs typeface="+mj-cs"/>
              </a:rPr>
              <a:t>fMRI</a:t>
            </a:r>
            <a:r>
              <a:rPr lang="sv-SE" sz="2400" dirty="0" smtClean="0">
                <a:cs typeface="+mj-cs"/>
              </a:rPr>
              <a:t> bland annat) och plötsligt kan man </a:t>
            </a:r>
            <a:r>
              <a:rPr lang="ja-JP" altLang="sv-SE" sz="2400" dirty="0" smtClean="0">
                <a:cs typeface="+mj-cs"/>
              </a:rPr>
              <a:t>”</a:t>
            </a:r>
            <a:r>
              <a:rPr lang="sv-SE" sz="2400" dirty="0" smtClean="0">
                <a:cs typeface="+mj-cs"/>
              </a:rPr>
              <a:t>se</a:t>
            </a:r>
            <a:r>
              <a:rPr lang="ja-JP" altLang="sv-SE" sz="2400" dirty="0" smtClean="0">
                <a:cs typeface="+mj-cs"/>
              </a:rPr>
              <a:t>”</a:t>
            </a:r>
            <a:r>
              <a:rPr lang="sv-SE" sz="2400" dirty="0" smtClean="0">
                <a:cs typeface="+mj-cs"/>
              </a:rPr>
              <a:t> stress i hjärnan</a:t>
            </a:r>
            <a:endParaRPr lang="sv-SE" sz="2000" dirty="0" smtClean="0">
              <a:cs typeface="+mj-cs"/>
            </a:endParaRPr>
          </a:p>
        </p:txBody>
      </p:sp>
      <p:sp>
        <p:nvSpPr>
          <p:cNvPr id="139267" name="Rectangle 3"/>
          <p:cNvSpPr>
            <a:spLocks noGrp="1" noChangeArrowheads="1"/>
          </p:cNvSpPr>
          <p:nvPr>
            <p:ph type="subTitle" idx="1"/>
          </p:nvPr>
        </p:nvSpPr>
        <p:spPr/>
        <p:txBody>
          <a:bodyPr/>
          <a:lstStyle/>
          <a:p>
            <a:pPr>
              <a:defRPr/>
            </a:pPr>
            <a:endParaRPr lang="sv-SE" smtClean="0">
              <a:cs typeface="+mn-cs"/>
            </a:endParaRPr>
          </a:p>
        </p:txBody>
      </p:sp>
    </p:spTree>
    <p:extLst>
      <p:ext uri="{BB962C8B-B14F-4D97-AF65-F5344CB8AC3E}">
        <p14:creationId xmlns:p14="http://schemas.microsoft.com/office/powerpoint/2010/main" val="62192724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TotalTime>
  <Words>1456</Words>
  <Application>Microsoft Macintosh PowerPoint</Application>
  <PresentationFormat>Bildspel på skärmen (4:3)</PresentationFormat>
  <Paragraphs>217</Paragraphs>
  <Slides>48</Slides>
  <Notes>30</Notes>
  <HiddenSlides>0</HiddenSlides>
  <MMClips>0</MMClips>
  <ScaleCrop>false</ScaleCrop>
  <HeadingPairs>
    <vt:vector size="6" baseType="variant">
      <vt:variant>
        <vt:lpstr>Tema</vt:lpstr>
      </vt:variant>
      <vt:variant>
        <vt:i4>1</vt:i4>
      </vt:variant>
      <vt:variant>
        <vt:lpstr>Serverprogram för OLE-inbäddning</vt:lpstr>
      </vt:variant>
      <vt:variant>
        <vt:i4>5</vt:i4>
      </vt:variant>
      <vt:variant>
        <vt:lpstr>Bildrubriker</vt:lpstr>
      </vt:variant>
      <vt:variant>
        <vt:i4>48</vt:i4>
      </vt:variant>
    </vt:vector>
  </HeadingPairs>
  <TitlesOfParts>
    <vt:vector size="54" baseType="lpstr">
      <vt:lpstr>Office-tema</vt:lpstr>
      <vt:lpstr>Photo Editor-foto</vt:lpstr>
      <vt:lpstr>Diagram</vt:lpstr>
      <vt:lpstr>Bildobjekt</vt:lpstr>
      <vt:lpstr>Aktivt dokument</vt:lpstr>
      <vt:lpstr>Dokument</vt:lpstr>
      <vt:lpstr>Töres Theorell  Tores.Theorell@stressforskning.su.se  www.stressforskning.su.se</vt:lpstr>
      <vt:lpstr>PowerPoint-presentation</vt:lpstr>
      <vt:lpstr>PowerPoint-presentation</vt:lpstr>
      <vt:lpstr>PowerPoint-presentation</vt:lpstr>
      <vt:lpstr>PowerPoint-presentation</vt:lpstr>
      <vt:lpstr>PowerPoint-presentation</vt:lpstr>
      <vt:lpstr>PowerPoint-presentation</vt:lpstr>
      <vt:lpstr>PowerPoint-presentation</vt:lpstr>
      <vt:lpstr>Neurobiologin har gjort stora framsteg (fMRI bland annat) och plötsligt kan man ”se” stress i hjärnan</vt:lpstr>
      <vt:lpstr>Barn är väldigt tydliga och HPA-axelns känslighet programmeras under den allra första tiden (kanske redan under fostertiden!). En grupp barn som växer upp i mindre stressade omständigheter än andra är barn i antroposofiska familjer. Dessa har under de två första levnadsåren mycket lägre salivkortisolkoncentration än barn i familjer som i övrigt är jämförbara men inte är antroposofiska.   Trygghet för barnet i stressituationer sänker salivkortisol och extremt tillbakadraget eller nervöst beteende hos barn predicerar störd cortisolreglering i vuxenåren</vt:lpstr>
      <vt:lpstr>Man ser på samspelet mellan gener och omgivning på ett annat sätt idag - gener kan både aktiveras och ”av-aktiveras”</vt:lpstr>
      <vt:lpstr>Mind-body interrelationship in DNA methylation.  Szyf M.  Chem Immunol Allergy. 2012;98:85-99.</vt:lpstr>
      <vt:lpstr>PowerPoint-presentation</vt:lpstr>
      <vt:lpstr>Ökning av antalet arbetande i vissa branscher</vt:lpstr>
      <vt:lpstr>Minskning i antal arbetande i vissa branscher</vt:lpstr>
      <vt:lpstr>PowerPoint-presentation</vt:lpstr>
      <vt:lpstr>PowerPoint-presentation</vt:lpstr>
      <vt:lpstr>Theorell 2008</vt:lpstr>
      <vt:lpstr>PowerPoint-presentation</vt:lpstr>
      <vt:lpstr>PowerPoint-presentation</vt:lpstr>
      <vt:lpstr>Figur 2.1.1 Antal sjukpenningdagar per försäkrad kvinna (i åldern 16–67) och år,  Källa: Försäkringskassans officiella statistik 1955 till 2011. Minimum 10, max 28 </vt:lpstr>
      <vt:lpstr>PowerPoint-presentation</vt:lpstr>
      <vt:lpstr>PowerPoint-presentation</vt:lpstr>
      <vt:lpstr>PowerPoint-presentation</vt:lpstr>
      <vt:lpstr>PowerPoint-presentation</vt:lpstr>
      <vt:lpstr>PowerPoint-presentation</vt:lpstr>
      <vt:lpstr>PowerPoint-presentation</vt:lpstr>
      <vt:lpstr>PowerPoint-presentation</vt:lpstr>
      <vt:lpstr>Signifikant prediktion av ”utmattningspoäng” (emotionell utbrändhetspoäng enligt Maslach) från 2008 till 2010 i den svenska slosh-studien av svenska arbetande män och kvinnor  Förklaringsvariabler i multivariat analys: Kön, ålder, inkomst, icke lyssnande chef, psykologiska krav, möjlighet att påverka emotionell utmattning och kulturella aktiviteter på jobbet vid start, N=6214 Följande variabler hade oberoende säkerställt prediktionsvärde:      Emotionell utmattning vid start Ålder Psykologiska krav  Kön Möjlighet att påverka Kulturella aktiviteter på jobbet  Ej säkerställda oberoende effekter:  Inkomst Icke lyssnande chef        Theorell. Osika, Leineweber, Magnusson Hanson, Bojner Horwitz and Westerlund: Is cultural activity at work related to mental health in employees? Int Arch Occ Env Health 2012  (DOI 10.1007/s00420-012-0762-8)  </vt:lpstr>
      <vt:lpstr> Faktorer i arbetet som skyddar mot uppkomst av mobbning under tvåårsuppföljning i slosh för personer som vid start ej känt sig mobbade  Ingen omorganisation Känsla att någon bryr sig om en (kvinnor) Känsla att man inte är utbytbar (män) Organisatorisk rättvisa (män) Ej diktatorisk chef (män) Upplevelse av kontrollmöjligheter Inga motstridiga krav (män)  Alltså: När vi kan skapa ett klimat med ökad empati minskar mobbningsrisken   Oxenstierna, Elofsson, Gjerde, Magnusson Hanson and Theorell Industrial Health 2012</vt:lpstr>
      <vt:lpstr>En nyligen publicerad undersökning från vår grupp visar att ”dold coping” ökar risken för hjärtinfarkt</vt:lpstr>
      <vt:lpstr>Nära 3000 medelålders initialt friska manliga stockholmare följdes i 10 år efter att ha svarat på frågor bl a om dold coping i jobbet</vt:lpstr>
      <vt:lpstr>PowerPoint-presentation</vt:lpstr>
      <vt:lpstr>PowerPoint-presentation</vt:lpstr>
      <vt:lpstr>PowerPoint-presentation</vt:lpstr>
      <vt:lpstr>PowerPoint-presentation</vt:lpstr>
      <vt:lpstr>Resultat från Romanowska et al Psychother Psychosom 2011  Poäng för dold coping   Schibbolet     2.04+/-0.06  1.95+/-0.06  1.90+/-0.05   Traditional  1.98+/-0.05  1.99+/-0.05  2.07+/-0.05  Statistisk tvåvägsinteraktion 0-18 m, p=0.007 df=1,110 (p=0.022 df=1,86  för enbart anställda)</vt:lpstr>
      <vt:lpstr>Total poäng för psykiska symptom (sömnstörning, emotionell utmattning, depressiva symptom) i de två grupperna före, efter 12 m och efter 18 m p=0.014 alla, p=0.028 enbart anställda (från Romanowska et al Psychotherapy and Psychosomatics, 2011)</vt:lpstr>
      <vt:lpstr>Plasmakoncentration av DHEA-s (skyddande hormon, micromol/l) före, efter 12 månader och efter 18 månader p=0.003 alla, p=0.027 enbart anställda</vt:lpstr>
      <vt:lpstr>Under interventionsåret konstaterade man en bättre utveckling av personlighetsdraget agreeableness (Big Five) som ganska väl svarar mot empati och vidare av ”känsla av sammanhang” hos cheferna själva i Schibboletgruppen i jämförelse med jämförelsegruppen efter 18 månader    Romanowska, Larsson och Theorell: J Management Development, in press 2012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IPM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 2.1.1 Antal sjukpenningdagar per försäkrad kvinna (i åldern 16–17) och år,  Källa: Försäkringskassans officiella statistik 1955 till 2011. Minimum 10, max 28 </dc:title>
  <dc:creator>Töres Theorell</dc:creator>
  <cp:lastModifiedBy>Töres Theorell</cp:lastModifiedBy>
  <cp:revision>28</cp:revision>
  <dcterms:created xsi:type="dcterms:W3CDTF">2013-04-14T14:49:29Z</dcterms:created>
  <dcterms:modified xsi:type="dcterms:W3CDTF">2014-03-20T04:36:32Z</dcterms:modified>
</cp:coreProperties>
</file>